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5" r:id="rId10"/>
    <p:sldId id="269" r:id="rId11"/>
    <p:sldId id="270" r:id="rId12"/>
    <p:sldId id="271" r:id="rId13"/>
    <p:sldId id="272" r:id="rId14"/>
    <p:sldId id="262" r:id="rId15"/>
    <p:sldId id="263" r:id="rId16"/>
    <p:sldId id="268" r:id="rId17"/>
    <p:sldId id="277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10031-7168-4332-B2CC-F86933FA47C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85D3F56C-0B8F-46EA-9F10-2C873A336D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naučite interpretativno izgovarati pjesmu i izreku tako da zvuči isražavate....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D5110636-EAE1-4308-8D98-C261B6417B09}" type="parTrans" cxnId="{5945EA5E-9DE4-4926-8B44-DDE2976CE800}">
      <dgm:prSet/>
      <dgm:spPr/>
      <dgm:t>
        <a:bodyPr/>
        <a:lstStyle/>
        <a:p>
          <a:endParaRPr lang="hr-HR"/>
        </a:p>
      </dgm:t>
    </dgm:pt>
    <dgm:pt modelId="{A1979360-8321-4C54-93CF-11E7404F18A0}" type="sibTrans" cxnId="{5945EA5E-9DE4-4926-8B44-DDE2976CE800}">
      <dgm:prSet/>
      <dgm:spPr/>
      <dgm:t>
        <a:bodyPr/>
        <a:lstStyle/>
        <a:p>
          <a:endParaRPr lang="hr-HR"/>
        </a:p>
      </dgm:t>
    </dgm:pt>
    <dgm:pt modelId="{09561690-9706-4467-B350-C084443A34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potišteno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9BCBA7F-A315-4ACC-985C-E05ABB99ECD4}" type="parTrans" cxnId="{E9580404-13BF-44FD-B794-7729F620A090}">
      <dgm:prSet/>
      <dgm:spPr/>
      <dgm:t>
        <a:bodyPr/>
        <a:lstStyle/>
        <a:p>
          <a:endParaRPr lang="hr-HR"/>
        </a:p>
      </dgm:t>
    </dgm:pt>
    <dgm:pt modelId="{E73994D9-6BFF-4E53-A951-E2116393893E}" type="sibTrans" cxnId="{E9580404-13BF-44FD-B794-7729F620A090}">
      <dgm:prSet/>
      <dgm:spPr/>
      <dgm:t>
        <a:bodyPr/>
        <a:lstStyle/>
        <a:p>
          <a:endParaRPr lang="hr-HR"/>
        </a:p>
      </dgm:t>
    </dgm:pt>
    <dgm:pt modelId="{724C38AA-4E8F-475D-892B-C5A17AC42F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sanjivo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8894AC11-8DB5-41CC-AA0F-6C3AFB9A9D80}" type="parTrans" cxnId="{91E7A215-A32B-4849-814D-17FD74DA2271}">
      <dgm:prSet/>
      <dgm:spPr/>
      <dgm:t>
        <a:bodyPr/>
        <a:lstStyle/>
        <a:p>
          <a:endParaRPr lang="hr-HR"/>
        </a:p>
      </dgm:t>
    </dgm:pt>
    <dgm:pt modelId="{E082517C-22F3-41DD-9F89-8EC4F58FE5DB}" type="sibTrans" cxnId="{91E7A215-A32B-4849-814D-17FD74DA2271}">
      <dgm:prSet/>
      <dgm:spPr/>
      <dgm:t>
        <a:bodyPr/>
        <a:lstStyle/>
        <a:p>
          <a:endParaRPr lang="hr-HR"/>
        </a:p>
      </dgm:t>
    </dgm:pt>
    <dgm:pt modelId="{B3F659BC-7A86-4FEC-BD85-2799F3EBE4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nježno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E6EA006A-BB83-488D-AFCC-DDFA7AA40A92}" type="parTrans" cxnId="{D024B48F-CC88-4064-9617-A6DA07A1F7FA}">
      <dgm:prSet/>
      <dgm:spPr/>
      <dgm:t>
        <a:bodyPr/>
        <a:lstStyle/>
        <a:p>
          <a:endParaRPr lang="hr-HR"/>
        </a:p>
      </dgm:t>
    </dgm:pt>
    <dgm:pt modelId="{5E3DD860-BABB-4C69-9D02-0973001BEC14}" type="sibTrans" cxnId="{D024B48F-CC88-4064-9617-A6DA07A1F7FA}">
      <dgm:prSet/>
      <dgm:spPr/>
      <dgm:t>
        <a:bodyPr/>
        <a:lstStyle/>
        <a:p>
          <a:endParaRPr lang="hr-HR"/>
        </a:p>
      </dgm:t>
    </dgm:pt>
    <dgm:pt modelId="{BC88691E-3906-4E48-A0FE-DFCE34317E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brbljivo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32035B39-A387-498D-8505-D31B865583D2}" type="parTrans" cxnId="{78D1C8EA-5534-48DF-8D0D-72BF3B45AB6B}">
      <dgm:prSet/>
      <dgm:spPr/>
      <dgm:t>
        <a:bodyPr/>
        <a:lstStyle/>
        <a:p>
          <a:endParaRPr lang="hr-HR"/>
        </a:p>
      </dgm:t>
    </dgm:pt>
    <dgm:pt modelId="{BAAFDC6E-2E4E-4005-9236-AC0443145FCB}" type="sibTrans" cxnId="{78D1C8EA-5534-48DF-8D0D-72BF3B45AB6B}">
      <dgm:prSet/>
      <dgm:spPr/>
      <dgm:t>
        <a:bodyPr/>
        <a:lstStyle/>
        <a:p>
          <a:endParaRPr lang="hr-HR"/>
        </a:p>
      </dgm:t>
    </dgm:pt>
    <dgm:pt modelId="{0FF5A4DF-923A-4520-B629-E55AEFB64B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veselo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37953C97-23A9-479A-9D7C-8EFCEC8C9904}" type="parTrans" cxnId="{06C413E5-141A-4190-B977-1588C399540E}">
      <dgm:prSet/>
      <dgm:spPr/>
      <dgm:t>
        <a:bodyPr/>
        <a:lstStyle/>
        <a:p>
          <a:endParaRPr lang="hr-HR"/>
        </a:p>
      </dgm:t>
    </dgm:pt>
    <dgm:pt modelId="{7391A375-E55F-4C8A-85B2-D1A27EFD4DD9}" type="sibTrans" cxnId="{06C413E5-141A-4190-B977-1588C399540E}">
      <dgm:prSet/>
      <dgm:spPr/>
      <dgm:t>
        <a:bodyPr/>
        <a:lstStyle/>
        <a:p>
          <a:endParaRPr lang="hr-HR"/>
        </a:p>
      </dgm:t>
    </dgm:pt>
    <dgm:pt modelId="{53E5CDF2-48FC-405F-8F66-E62BAD5B67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plačući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61B192FC-1BE6-4E08-979B-511DFCFCBE70}" type="parTrans" cxnId="{70757895-7236-4F7E-94AA-C147DC10F0A3}">
      <dgm:prSet/>
      <dgm:spPr/>
      <dgm:t>
        <a:bodyPr/>
        <a:lstStyle/>
        <a:p>
          <a:endParaRPr lang="hr-HR"/>
        </a:p>
      </dgm:t>
    </dgm:pt>
    <dgm:pt modelId="{5C677BBB-481D-42DF-9366-D9617E451C97}" type="sibTrans" cxnId="{70757895-7236-4F7E-94AA-C147DC10F0A3}">
      <dgm:prSet/>
      <dgm:spPr/>
      <dgm:t>
        <a:bodyPr/>
        <a:lstStyle/>
        <a:p>
          <a:endParaRPr lang="hr-HR"/>
        </a:p>
      </dgm:t>
    </dgm:pt>
    <dgm:pt modelId="{309AB7CC-EBA5-45F6-8EB5-C9247A0980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zaljubljeno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8CA0A63-5B82-447A-B21D-B673A57A96D7}" type="parTrans" cxnId="{979DEAEA-B50A-48B5-A80B-F26D7B224739}">
      <dgm:prSet/>
      <dgm:spPr/>
      <dgm:t>
        <a:bodyPr/>
        <a:lstStyle/>
        <a:p>
          <a:endParaRPr lang="hr-HR"/>
        </a:p>
      </dgm:t>
    </dgm:pt>
    <dgm:pt modelId="{524DD31C-65EF-4245-A6D3-0EA346BA4768}" type="sibTrans" cxnId="{979DEAEA-B50A-48B5-A80B-F26D7B224739}">
      <dgm:prSet/>
      <dgm:spPr/>
      <dgm:t>
        <a:bodyPr/>
        <a:lstStyle/>
        <a:p>
          <a:endParaRPr lang="hr-HR"/>
        </a:p>
      </dgm:t>
    </dgm:pt>
    <dgm:pt modelId="{990553AA-CCAD-4DA0-8C83-DA260B83E6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svadljivo</a:t>
          </a:r>
          <a:endParaRPr kumimoji="0" lang="sl-SI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E21D8598-AFE1-4ED0-A136-11C51881E188}" type="parTrans" cxnId="{2CC81911-F8FC-465E-A561-43E6D7477A44}">
      <dgm:prSet/>
      <dgm:spPr/>
      <dgm:t>
        <a:bodyPr/>
        <a:lstStyle/>
        <a:p>
          <a:endParaRPr lang="hr-HR"/>
        </a:p>
      </dgm:t>
    </dgm:pt>
    <dgm:pt modelId="{67E0F6A8-F0AD-4260-9292-76FFDEFA17D8}" type="sibTrans" cxnId="{2CC81911-F8FC-465E-A561-43E6D7477A44}">
      <dgm:prSet/>
      <dgm:spPr/>
      <dgm:t>
        <a:bodyPr/>
        <a:lstStyle/>
        <a:p>
          <a:endParaRPr lang="hr-HR"/>
        </a:p>
      </dgm:t>
    </dgm:pt>
    <dgm:pt modelId="{29C99067-4BB3-478C-9396-938BD614448C}" type="pres">
      <dgm:prSet presAssocID="{E5710031-7168-4332-B2CC-F86933FA47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07D282-DA27-4F8A-B263-A8D5E39ABC70}" type="pres">
      <dgm:prSet presAssocID="{85D3F56C-0B8F-46EA-9F10-2C873A336D86}" presName="centerShape" presStyleLbl="node0" presStyleIdx="0" presStyleCnt="1"/>
      <dgm:spPr/>
      <dgm:t>
        <a:bodyPr/>
        <a:lstStyle/>
        <a:p>
          <a:endParaRPr lang="hr-HR"/>
        </a:p>
      </dgm:t>
    </dgm:pt>
    <dgm:pt modelId="{EFCD26FB-DF94-4EAE-8349-0E7BA22E2055}" type="pres">
      <dgm:prSet presAssocID="{99BCBA7F-A315-4ACC-985C-E05ABB99ECD4}" presName="Name9" presStyleLbl="parChTrans1D2" presStyleIdx="0" presStyleCnt="8"/>
      <dgm:spPr/>
      <dgm:t>
        <a:bodyPr/>
        <a:lstStyle/>
        <a:p>
          <a:endParaRPr lang="hr-HR"/>
        </a:p>
      </dgm:t>
    </dgm:pt>
    <dgm:pt modelId="{08553478-A7D9-4102-8696-B86D430F8A5E}" type="pres">
      <dgm:prSet presAssocID="{99BCBA7F-A315-4ACC-985C-E05ABB99ECD4}" presName="connTx" presStyleLbl="parChTrans1D2" presStyleIdx="0" presStyleCnt="8"/>
      <dgm:spPr/>
      <dgm:t>
        <a:bodyPr/>
        <a:lstStyle/>
        <a:p>
          <a:endParaRPr lang="hr-HR"/>
        </a:p>
      </dgm:t>
    </dgm:pt>
    <dgm:pt modelId="{E14615BD-98CA-4E4F-951B-E0BE41F06AC6}" type="pres">
      <dgm:prSet presAssocID="{09561690-9706-4467-B350-C084443A34B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429250-199B-4087-BD60-F703D31F5316}" type="pres">
      <dgm:prSet presAssocID="{8894AC11-8DB5-41CC-AA0F-6C3AFB9A9D80}" presName="Name9" presStyleLbl="parChTrans1D2" presStyleIdx="1" presStyleCnt="8"/>
      <dgm:spPr/>
      <dgm:t>
        <a:bodyPr/>
        <a:lstStyle/>
        <a:p>
          <a:endParaRPr lang="hr-HR"/>
        </a:p>
      </dgm:t>
    </dgm:pt>
    <dgm:pt modelId="{C5B9FE34-C0B8-4614-A608-0B430DDF7DF9}" type="pres">
      <dgm:prSet presAssocID="{8894AC11-8DB5-41CC-AA0F-6C3AFB9A9D80}" presName="connTx" presStyleLbl="parChTrans1D2" presStyleIdx="1" presStyleCnt="8"/>
      <dgm:spPr/>
      <dgm:t>
        <a:bodyPr/>
        <a:lstStyle/>
        <a:p>
          <a:endParaRPr lang="hr-HR"/>
        </a:p>
      </dgm:t>
    </dgm:pt>
    <dgm:pt modelId="{3296331B-D075-4505-9E7C-9D83AFA5A6E0}" type="pres">
      <dgm:prSet presAssocID="{724C38AA-4E8F-475D-892B-C5A17AC42FD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D7600B-2C6D-4A75-8E0E-103F024B1626}" type="pres">
      <dgm:prSet presAssocID="{E6EA006A-BB83-488D-AFCC-DDFA7AA40A92}" presName="Name9" presStyleLbl="parChTrans1D2" presStyleIdx="2" presStyleCnt="8"/>
      <dgm:spPr/>
      <dgm:t>
        <a:bodyPr/>
        <a:lstStyle/>
        <a:p>
          <a:endParaRPr lang="hr-HR"/>
        </a:p>
      </dgm:t>
    </dgm:pt>
    <dgm:pt modelId="{A8F9FCC6-2A3E-4F9A-B0F1-1F354A1CAF54}" type="pres">
      <dgm:prSet presAssocID="{E6EA006A-BB83-488D-AFCC-DDFA7AA40A92}" presName="connTx" presStyleLbl="parChTrans1D2" presStyleIdx="2" presStyleCnt="8"/>
      <dgm:spPr/>
      <dgm:t>
        <a:bodyPr/>
        <a:lstStyle/>
        <a:p>
          <a:endParaRPr lang="hr-HR"/>
        </a:p>
      </dgm:t>
    </dgm:pt>
    <dgm:pt modelId="{C1A39FC8-5D46-41B8-97DB-E3D655777CCF}" type="pres">
      <dgm:prSet presAssocID="{B3F659BC-7A86-4FEC-BD85-2799F3EBE42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A8B446-74E2-49CF-BD34-567E48334BF3}" type="pres">
      <dgm:prSet presAssocID="{32035B39-A387-498D-8505-D31B865583D2}" presName="Name9" presStyleLbl="parChTrans1D2" presStyleIdx="3" presStyleCnt="8"/>
      <dgm:spPr/>
      <dgm:t>
        <a:bodyPr/>
        <a:lstStyle/>
        <a:p>
          <a:endParaRPr lang="hr-HR"/>
        </a:p>
      </dgm:t>
    </dgm:pt>
    <dgm:pt modelId="{C65A1DB2-86C1-4FFF-829C-E200FEA22A9A}" type="pres">
      <dgm:prSet presAssocID="{32035B39-A387-498D-8505-D31B865583D2}" presName="connTx" presStyleLbl="parChTrans1D2" presStyleIdx="3" presStyleCnt="8"/>
      <dgm:spPr/>
      <dgm:t>
        <a:bodyPr/>
        <a:lstStyle/>
        <a:p>
          <a:endParaRPr lang="hr-HR"/>
        </a:p>
      </dgm:t>
    </dgm:pt>
    <dgm:pt modelId="{657D2D10-67C0-46A5-80FF-F21749FA3461}" type="pres">
      <dgm:prSet presAssocID="{BC88691E-3906-4E48-A0FE-DFCE34317E4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E15B67-0D2B-4192-98DF-768824A2333A}" type="pres">
      <dgm:prSet presAssocID="{37953C97-23A9-479A-9D7C-8EFCEC8C9904}" presName="Name9" presStyleLbl="parChTrans1D2" presStyleIdx="4" presStyleCnt="8"/>
      <dgm:spPr/>
      <dgm:t>
        <a:bodyPr/>
        <a:lstStyle/>
        <a:p>
          <a:endParaRPr lang="hr-HR"/>
        </a:p>
      </dgm:t>
    </dgm:pt>
    <dgm:pt modelId="{561A27F2-2CA2-4DC4-919C-A406959FCE74}" type="pres">
      <dgm:prSet presAssocID="{37953C97-23A9-479A-9D7C-8EFCEC8C9904}" presName="connTx" presStyleLbl="parChTrans1D2" presStyleIdx="4" presStyleCnt="8"/>
      <dgm:spPr/>
      <dgm:t>
        <a:bodyPr/>
        <a:lstStyle/>
        <a:p>
          <a:endParaRPr lang="hr-HR"/>
        </a:p>
      </dgm:t>
    </dgm:pt>
    <dgm:pt modelId="{A39F3C9C-5EC8-4B8A-9C28-F9EA4405D9EC}" type="pres">
      <dgm:prSet presAssocID="{0FF5A4DF-923A-4520-B629-E55AEFB64B0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38A9D0-A2C9-4A4B-9A6A-7A698F753FB9}" type="pres">
      <dgm:prSet presAssocID="{61B192FC-1BE6-4E08-979B-511DFCFCBE70}" presName="Name9" presStyleLbl="parChTrans1D2" presStyleIdx="5" presStyleCnt="8"/>
      <dgm:spPr/>
      <dgm:t>
        <a:bodyPr/>
        <a:lstStyle/>
        <a:p>
          <a:endParaRPr lang="hr-HR"/>
        </a:p>
      </dgm:t>
    </dgm:pt>
    <dgm:pt modelId="{940C3FD5-35B9-4EAB-838D-CA3494CA4520}" type="pres">
      <dgm:prSet presAssocID="{61B192FC-1BE6-4E08-979B-511DFCFCBE70}" presName="connTx" presStyleLbl="parChTrans1D2" presStyleIdx="5" presStyleCnt="8"/>
      <dgm:spPr/>
      <dgm:t>
        <a:bodyPr/>
        <a:lstStyle/>
        <a:p>
          <a:endParaRPr lang="hr-HR"/>
        </a:p>
      </dgm:t>
    </dgm:pt>
    <dgm:pt modelId="{2B4FEAD2-42F1-4BC7-8188-C580B90344C2}" type="pres">
      <dgm:prSet presAssocID="{53E5CDF2-48FC-405F-8F66-E62BAD5B67A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28E5D3-5D96-4588-8C5C-9C91257E7960}" type="pres">
      <dgm:prSet presAssocID="{A8CA0A63-5B82-447A-B21D-B673A57A96D7}" presName="Name9" presStyleLbl="parChTrans1D2" presStyleIdx="6" presStyleCnt="8"/>
      <dgm:spPr/>
      <dgm:t>
        <a:bodyPr/>
        <a:lstStyle/>
        <a:p>
          <a:endParaRPr lang="hr-HR"/>
        </a:p>
      </dgm:t>
    </dgm:pt>
    <dgm:pt modelId="{7DDD643F-0D05-459E-8166-19C89689A030}" type="pres">
      <dgm:prSet presAssocID="{A8CA0A63-5B82-447A-B21D-B673A57A96D7}" presName="connTx" presStyleLbl="parChTrans1D2" presStyleIdx="6" presStyleCnt="8"/>
      <dgm:spPr/>
      <dgm:t>
        <a:bodyPr/>
        <a:lstStyle/>
        <a:p>
          <a:endParaRPr lang="hr-HR"/>
        </a:p>
      </dgm:t>
    </dgm:pt>
    <dgm:pt modelId="{CD51EF20-7064-45D6-A892-0AB5CA3AAEE8}" type="pres">
      <dgm:prSet presAssocID="{309AB7CC-EBA5-45F6-8EB5-C9247A0980F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AE004B-F917-4679-85D9-6A231F58E17B}" type="pres">
      <dgm:prSet presAssocID="{E21D8598-AFE1-4ED0-A136-11C51881E188}" presName="Name9" presStyleLbl="parChTrans1D2" presStyleIdx="7" presStyleCnt="8"/>
      <dgm:spPr/>
      <dgm:t>
        <a:bodyPr/>
        <a:lstStyle/>
        <a:p>
          <a:endParaRPr lang="hr-HR"/>
        </a:p>
      </dgm:t>
    </dgm:pt>
    <dgm:pt modelId="{2B2CBEA5-FF53-4DFD-BE0E-90A90F95C527}" type="pres">
      <dgm:prSet presAssocID="{E21D8598-AFE1-4ED0-A136-11C51881E188}" presName="connTx" presStyleLbl="parChTrans1D2" presStyleIdx="7" presStyleCnt="8"/>
      <dgm:spPr/>
      <dgm:t>
        <a:bodyPr/>
        <a:lstStyle/>
        <a:p>
          <a:endParaRPr lang="hr-HR"/>
        </a:p>
      </dgm:t>
    </dgm:pt>
    <dgm:pt modelId="{1D894A14-D602-44D5-B81B-952C4504684C}" type="pres">
      <dgm:prSet presAssocID="{990553AA-CCAD-4DA0-8C83-DA260B83E65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945EA5E-9DE4-4926-8B44-DDE2976CE800}" srcId="{E5710031-7168-4332-B2CC-F86933FA47CB}" destId="{85D3F56C-0B8F-46EA-9F10-2C873A336D86}" srcOrd="0" destOrd="0" parTransId="{D5110636-EAE1-4308-8D98-C261B6417B09}" sibTransId="{A1979360-8321-4C54-93CF-11E7404F18A0}"/>
    <dgm:cxn modelId="{E38CF7A5-1269-4C9D-8F39-E4FB8A303B8B}" type="presOf" srcId="{99BCBA7F-A315-4ACC-985C-E05ABB99ECD4}" destId="{08553478-A7D9-4102-8696-B86D430F8A5E}" srcOrd="1" destOrd="0" presId="urn:microsoft.com/office/officeart/2005/8/layout/radial1"/>
    <dgm:cxn modelId="{06C413E5-141A-4190-B977-1588C399540E}" srcId="{85D3F56C-0B8F-46EA-9F10-2C873A336D86}" destId="{0FF5A4DF-923A-4520-B629-E55AEFB64B0F}" srcOrd="4" destOrd="0" parTransId="{37953C97-23A9-479A-9D7C-8EFCEC8C9904}" sibTransId="{7391A375-E55F-4C8A-85B2-D1A27EFD4DD9}"/>
    <dgm:cxn modelId="{DEC95084-F3CF-4FC2-8AE4-31C673508678}" type="presOf" srcId="{E5710031-7168-4332-B2CC-F86933FA47CB}" destId="{29C99067-4BB3-478C-9396-938BD614448C}" srcOrd="0" destOrd="0" presId="urn:microsoft.com/office/officeart/2005/8/layout/radial1"/>
    <dgm:cxn modelId="{91E7A215-A32B-4849-814D-17FD74DA2271}" srcId="{85D3F56C-0B8F-46EA-9F10-2C873A336D86}" destId="{724C38AA-4E8F-475D-892B-C5A17AC42FDB}" srcOrd="1" destOrd="0" parTransId="{8894AC11-8DB5-41CC-AA0F-6C3AFB9A9D80}" sibTransId="{E082517C-22F3-41DD-9F89-8EC4F58FE5DB}"/>
    <dgm:cxn modelId="{8EC9D179-123B-4724-8AE7-264755F0909F}" type="presOf" srcId="{37953C97-23A9-479A-9D7C-8EFCEC8C9904}" destId="{06E15B67-0D2B-4192-98DF-768824A2333A}" srcOrd="0" destOrd="0" presId="urn:microsoft.com/office/officeart/2005/8/layout/radial1"/>
    <dgm:cxn modelId="{FBA58D39-5585-45E1-9643-9F9770AF6603}" type="presOf" srcId="{8894AC11-8DB5-41CC-AA0F-6C3AFB9A9D80}" destId="{74429250-199B-4087-BD60-F703D31F5316}" srcOrd="0" destOrd="0" presId="urn:microsoft.com/office/officeart/2005/8/layout/radial1"/>
    <dgm:cxn modelId="{F320AB98-2A9F-43D2-BCC6-B3B085BD1F04}" type="presOf" srcId="{E6EA006A-BB83-488D-AFCC-DDFA7AA40A92}" destId="{A8F9FCC6-2A3E-4F9A-B0F1-1F354A1CAF54}" srcOrd="1" destOrd="0" presId="urn:microsoft.com/office/officeart/2005/8/layout/radial1"/>
    <dgm:cxn modelId="{8138B70F-5876-4192-8D88-24842959EDA5}" type="presOf" srcId="{61B192FC-1BE6-4E08-979B-511DFCFCBE70}" destId="{940C3FD5-35B9-4EAB-838D-CA3494CA4520}" srcOrd="1" destOrd="0" presId="urn:microsoft.com/office/officeart/2005/8/layout/radial1"/>
    <dgm:cxn modelId="{088E9235-F6C7-4234-9FB2-F2EC2867AD62}" type="presOf" srcId="{32035B39-A387-498D-8505-D31B865583D2}" destId="{CAA8B446-74E2-49CF-BD34-567E48334BF3}" srcOrd="0" destOrd="0" presId="urn:microsoft.com/office/officeart/2005/8/layout/radial1"/>
    <dgm:cxn modelId="{44C1D331-031C-44FE-95D0-E8C16BCAF260}" type="presOf" srcId="{85D3F56C-0B8F-46EA-9F10-2C873A336D86}" destId="{7B07D282-DA27-4F8A-B263-A8D5E39ABC70}" srcOrd="0" destOrd="0" presId="urn:microsoft.com/office/officeart/2005/8/layout/radial1"/>
    <dgm:cxn modelId="{2CC81911-F8FC-465E-A561-43E6D7477A44}" srcId="{85D3F56C-0B8F-46EA-9F10-2C873A336D86}" destId="{990553AA-CCAD-4DA0-8C83-DA260B83E652}" srcOrd="7" destOrd="0" parTransId="{E21D8598-AFE1-4ED0-A136-11C51881E188}" sibTransId="{67E0F6A8-F0AD-4260-9292-76FFDEFA17D8}"/>
    <dgm:cxn modelId="{498606C8-89FE-4BEC-94A5-D24F07C1BB19}" type="presOf" srcId="{32035B39-A387-498D-8505-D31B865583D2}" destId="{C65A1DB2-86C1-4FFF-829C-E200FEA22A9A}" srcOrd="1" destOrd="0" presId="urn:microsoft.com/office/officeart/2005/8/layout/radial1"/>
    <dgm:cxn modelId="{715A2F42-1813-47DE-AF0B-9005F7A281C9}" type="presOf" srcId="{B3F659BC-7A86-4FEC-BD85-2799F3EBE422}" destId="{C1A39FC8-5D46-41B8-97DB-E3D655777CCF}" srcOrd="0" destOrd="0" presId="urn:microsoft.com/office/officeart/2005/8/layout/radial1"/>
    <dgm:cxn modelId="{A4B0146F-EB6C-4580-B43A-9346598F40E2}" type="presOf" srcId="{37953C97-23A9-479A-9D7C-8EFCEC8C9904}" destId="{561A27F2-2CA2-4DC4-919C-A406959FCE74}" srcOrd="1" destOrd="0" presId="urn:microsoft.com/office/officeart/2005/8/layout/radial1"/>
    <dgm:cxn modelId="{F51A6A79-4FAE-4DAF-A9EC-F19A302FE9E5}" type="presOf" srcId="{A8CA0A63-5B82-447A-B21D-B673A57A96D7}" destId="{C228E5D3-5D96-4588-8C5C-9C91257E7960}" srcOrd="0" destOrd="0" presId="urn:microsoft.com/office/officeart/2005/8/layout/radial1"/>
    <dgm:cxn modelId="{07DBEAD1-8F5F-4A8A-8884-21BD7072030B}" type="presOf" srcId="{E21D8598-AFE1-4ED0-A136-11C51881E188}" destId="{ECAE004B-F917-4679-85D9-6A231F58E17B}" srcOrd="0" destOrd="0" presId="urn:microsoft.com/office/officeart/2005/8/layout/radial1"/>
    <dgm:cxn modelId="{1E1A5841-F5DA-421B-AF00-732835ACDA55}" type="presOf" srcId="{09561690-9706-4467-B350-C084443A34BC}" destId="{E14615BD-98CA-4E4F-951B-E0BE41F06AC6}" srcOrd="0" destOrd="0" presId="urn:microsoft.com/office/officeart/2005/8/layout/radial1"/>
    <dgm:cxn modelId="{D087CF87-1F66-4633-A8BE-CCBDB6FC4D88}" type="presOf" srcId="{8894AC11-8DB5-41CC-AA0F-6C3AFB9A9D80}" destId="{C5B9FE34-C0B8-4614-A608-0B430DDF7DF9}" srcOrd="1" destOrd="0" presId="urn:microsoft.com/office/officeart/2005/8/layout/radial1"/>
    <dgm:cxn modelId="{70757895-7236-4F7E-94AA-C147DC10F0A3}" srcId="{85D3F56C-0B8F-46EA-9F10-2C873A336D86}" destId="{53E5CDF2-48FC-405F-8F66-E62BAD5B67A2}" srcOrd="5" destOrd="0" parTransId="{61B192FC-1BE6-4E08-979B-511DFCFCBE70}" sibTransId="{5C677BBB-481D-42DF-9366-D9617E451C97}"/>
    <dgm:cxn modelId="{12A5A2DD-17CB-4273-9129-4FABCDCC3D0F}" type="presOf" srcId="{61B192FC-1BE6-4E08-979B-511DFCFCBE70}" destId="{FC38A9D0-A2C9-4A4B-9A6A-7A698F753FB9}" srcOrd="0" destOrd="0" presId="urn:microsoft.com/office/officeart/2005/8/layout/radial1"/>
    <dgm:cxn modelId="{3493C7FE-7EE4-4963-BC01-A077D266F1C0}" type="presOf" srcId="{E21D8598-AFE1-4ED0-A136-11C51881E188}" destId="{2B2CBEA5-FF53-4DFD-BE0E-90A90F95C527}" srcOrd="1" destOrd="0" presId="urn:microsoft.com/office/officeart/2005/8/layout/radial1"/>
    <dgm:cxn modelId="{29601158-F3EC-41AE-9171-D130402719B1}" type="presOf" srcId="{BC88691E-3906-4E48-A0FE-DFCE34317E43}" destId="{657D2D10-67C0-46A5-80FF-F21749FA3461}" srcOrd="0" destOrd="0" presId="urn:microsoft.com/office/officeart/2005/8/layout/radial1"/>
    <dgm:cxn modelId="{923C220E-229F-4627-92D7-9D86E61E73FE}" type="presOf" srcId="{A8CA0A63-5B82-447A-B21D-B673A57A96D7}" destId="{7DDD643F-0D05-459E-8166-19C89689A030}" srcOrd="1" destOrd="0" presId="urn:microsoft.com/office/officeart/2005/8/layout/radial1"/>
    <dgm:cxn modelId="{D298FDC1-FF99-4281-9949-945B34E57FCE}" type="presOf" srcId="{99BCBA7F-A315-4ACC-985C-E05ABB99ECD4}" destId="{EFCD26FB-DF94-4EAE-8349-0E7BA22E2055}" srcOrd="0" destOrd="0" presId="urn:microsoft.com/office/officeart/2005/8/layout/radial1"/>
    <dgm:cxn modelId="{D024B48F-CC88-4064-9617-A6DA07A1F7FA}" srcId="{85D3F56C-0B8F-46EA-9F10-2C873A336D86}" destId="{B3F659BC-7A86-4FEC-BD85-2799F3EBE422}" srcOrd="2" destOrd="0" parTransId="{E6EA006A-BB83-488D-AFCC-DDFA7AA40A92}" sibTransId="{5E3DD860-BABB-4C69-9D02-0973001BEC14}"/>
    <dgm:cxn modelId="{E9580404-13BF-44FD-B794-7729F620A090}" srcId="{85D3F56C-0B8F-46EA-9F10-2C873A336D86}" destId="{09561690-9706-4467-B350-C084443A34BC}" srcOrd="0" destOrd="0" parTransId="{99BCBA7F-A315-4ACC-985C-E05ABB99ECD4}" sibTransId="{E73994D9-6BFF-4E53-A951-E2116393893E}"/>
    <dgm:cxn modelId="{5237CEC6-41AD-4CA6-86CB-E15E47EADD68}" type="presOf" srcId="{53E5CDF2-48FC-405F-8F66-E62BAD5B67A2}" destId="{2B4FEAD2-42F1-4BC7-8188-C580B90344C2}" srcOrd="0" destOrd="0" presId="urn:microsoft.com/office/officeart/2005/8/layout/radial1"/>
    <dgm:cxn modelId="{78D1C8EA-5534-48DF-8D0D-72BF3B45AB6B}" srcId="{85D3F56C-0B8F-46EA-9F10-2C873A336D86}" destId="{BC88691E-3906-4E48-A0FE-DFCE34317E43}" srcOrd="3" destOrd="0" parTransId="{32035B39-A387-498D-8505-D31B865583D2}" sibTransId="{BAAFDC6E-2E4E-4005-9236-AC0443145FCB}"/>
    <dgm:cxn modelId="{98A0C113-FF5C-4AB5-A28A-8D2EA273645A}" type="presOf" srcId="{724C38AA-4E8F-475D-892B-C5A17AC42FDB}" destId="{3296331B-D075-4505-9E7C-9D83AFA5A6E0}" srcOrd="0" destOrd="0" presId="urn:microsoft.com/office/officeart/2005/8/layout/radial1"/>
    <dgm:cxn modelId="{EA7F24BB-73A9-48F7-AA20-459801DF1AFE}" type="presOf" srcId="{990553AA-CCAD-4DA0-8C83-DA260B83E652}" destId="{1D894A14-D602-44D5-B81B-952C4504684C}" srcOrd="0" destOrd="0" presId="urn:microsoft.com/office/officeart/2005/8/layout/radial1"/>
    <dgm:cxn modelId="{5F9AA91E-CE25-4F85-A5A1-BB8A60951F2C}" type="presOf" srcId="{E6EA006A-BB83-488D-AFCC-DDFA7AA40A92}" destId="{45D7600B-2C6D-4A75-8E0E-103F024B1626}" srcOrd="0" destOrd="0" presId="urn:microsoft.com/office/officeart/2005/8/layout/radial1"/>
    <dgm:cxn modelId="{979DEAEA-B50A-48B5-A80B-F26D7B224739}" srcId="{85D3F56C-0B8F-46EA-9F10-2C873A336D86}" destId="{309AB7CC-EBA5-45F6-8EB5-C9247A0980FC}" srcOrd="6" destOrd="0" parTransId="{A8CA0A63-5B82-447A-B21D-B673A57A96D7}" sibTransId="{524DD31C-65EF-4245-A6D3-0EA346BA4768}"/>
    <dgm:cxn modelId="{491AABE7-8D92-4610-83C5-52953265E519}" type="presOf" srcId="{0FF5A4DF-923A-4520-B629-E55AEFB64B0F}" destId="{A39F3C9C-5EC8-4B8A-9C28-F9EA4405D9EC}" srcOrd="0" destOrd="0" presId="urn:microsoft.com/office/officeart/2005/8/layout/radial1"/>
    <dgm:cxn modelId="{FAE90207-BE7D-4972-8A4D-C106B94A32B0}" type="presOf" srcId="{309AB7CC-EBA5-45F6-8EB5-C9247A0980FC}" destId="{CD51EF20-7064-45D6-A892-0AB5CA3AAEE8}" srcOrd="0" destOrd="0" presId="urn:microsoft.com/office/officeart/2005/8/layout/radial1"/>
    <dgm:cxn modelId="{8A4C0BF3-8B22-4BDD-88DA-5B188B94C2FE}" type="presParOf" srcId="{29C99067-4BB3-478C-9396-938BD614448C}" destId="{7B07D282-DA27-4F8A-B263-A8D5E39ABC70}" srcOrd="0" destOrd="0" presId="urn:microsoft.com/office/officeart/2005/8/layout/radial1"/>
    <dgm:cxn modelId="{9F76B81B-1EB3-42EB-B047-BD4AF34F4CA2}" type="presParOf" srcId="{29C99067-4BB3-478C-9396-938BD614448C}" destId="{EFCD26FB-DF94-4EAE-8349-0E7BA22E2055}" srcOrd="1" destOrd="0" presId="urn:microsoft.com/office/officeart/2005/8/layout/radial1"/>
    <dgm:cxn modelId="{1E461F0E-540B-4A31-8FB8-40F98D1E208A}" type="presParOf" srcId="{EFCD26FB-DF94-4EAE-8349-0E7BA22E2055}" destId="{08553478-A7D9-4102-8696-B86D430F8A5E}" srcOrd="0" destOrd="0" presId="urn:microsoft.com/office/officeart/2005/8/layout/radial1"/>
    <dgm:cxn modelId="{BBAD16CA-EF9A-404A-87A3-E0B8BACF85DF}" type="presParOf" srcId="{29C99067-4BB3-478C-9396-938BD614448C}" destId="{E14615BD-98CA-4E4F-951B-E0BE41F06AC6}" srcOrd="2" destOrd="0" presId="urn:microsoft.com/office/officeart/2005/8/layout/radial1"/>
    <dgm:cxn modelId="{7780A994-AB87-4552-B2B0-87115769A0A9}" type="presParOf" srcId="{29C99067-4BB3-478C-9396-938BD614448C}" destId="{74429250-199B-4087-BD60-F703D31F5316}" srcOrd="3" destOrd="0" presId="urn:microsoft.com/office/officeart/2005/8/layout/radial1"/>
    <dgm:cxn modelId="{0811507D-5E7B-408D-A1FB-A694C8729B8F}" type="presParOf" srcId="{74429250-199B-4087-BD60-F703D31F5316}" destId="{C5B9FE34-C0B8-4614-A608-0B430DDF7DF9}" srcOrd="0" destOrd="0" presId="urn:microsoft.com/office/officeart/2005/8/layout/radial1"/>
    <dgm:cxn modelId="{3082B40A-702A-4EC6-9F30-95F4D7305316}" type="presParOf" srcId="{29C99067-4BB3-478C-9396-938BD614448C}" destId="{3296331B-D075-4505-9E7C-9D83AFA5A6E0}" srcOrd="4" destOrd="0" presId="urn:microsoft.com/office/officeart/2005/8/layout/radial1"/>
    <dgm:cxn modelId="{C8369A15-4034-4403-AF26-5AB8498231B4}" type="presParOf" srcId="{29C99067-4BB3-478C-9396-938BD614448C}" destId="{45D7600B-2C6D-4A75-8E0E-103F024B1626}" srcOrd="5" destOrd="0" presId="urn:microsoft.com/office/officeart/2005/8/layout/radial1"/>
    <dgm:cxn modelId="{CEFE2A84-06B4-46AE-A5AA-32B05147D387}" type="presParOf" srcId="{45D7600B-2C6D-4A75-8E0E-103F024B1626}" destId="{A8F9FCC6-2A3E-4F9A-B0F1-1F354A1CAF54}" srcOrd="0" destOrd="0" presId="urn:microsoft.com/office/officeart/2005/8/layout/radial1"/>
    <dgm:cxn modelId="{2922BFEE-F841-46C0-B74A-0E8D3E402965}" type="presParOf" srcId="{29C99067-4BB3-478C-9396-938BD614448C}" destId="{C1A39FC8-5D46-41B8-97DB-E3D655777CCF}" srcOrd="6" destOrd="0" presId="urn:microsoft.com/office/officeart/2005/8/layout/radial1"/>
    <dgm:cxn modelId="{53B74D01-A88C-403B-92E5-CAF7299537C3}" type="presParOf" srcId="{29C99067-4BB3-478C-9396-938BD614448C}" destId="{CAA8B446-74E2-49CF-BD34-567E48334BF3}" srcOrd="7" destOrd="0" presId="urn:microsoft.com/office/officeart/2005/8/layout/radial1"/>
    <dgm:cxn modelId="{1DC3A9B9-21CF-4B5B-BD17-A1D792FE16AA}" type="presParOf" srcId="{CAA8B446-74E2-49CF-BD34-567E48334BF3}" destId="{C65A1DB2-86C1-4FFF-829C-E200FEA22A9A}" srcOrd="0" destOrd="0" presId="urn:microsoft.com/office/officeart/2005/8/layout/radial1"/>
    <dgm:cxn modelId="{532B5B37-428E-4E51-99F7-3FA8040A2A1B}" type="presParOf" srcId="{29C99067-4BB3-478C-9396-938BD614448C}" destId="{657D2D10-67C0-46A5-80FF-F21749FA3461}" srcOrd="8" destOrd="0" presId="urn:microsoft.com/office/officeart/2005/8/layout/radial1"/>
    <dgm:cxn modelId="{5A1C39AA-D785-4D7E-BACB-EA915C174D68}" type="presParOf" srcId="{29C99067-4BB3-478C-9396-938BD614448C}" destId="{06E15B67-0D2B-4192-98DF-768824A2333A}" srcOrd="9" destOrd="0" presId="urn:microsoft.com/office/officeart/2005/8/layout/radial1"/>
    <dgm:cxn modelId="{FEC04977-5485-4CFF-9E6E-AFB879A1C32B}" type="presParOf" srcId="{06E15B67-0D2B-4192-98DF-768824A2333A}" destId="{561A27F2-2CA2-4DC4-919C-A406959FCE74}" srcOrd="0" destOrd="0" presId="urn:microsoft.com/office/officeart/2005/8/layout/radial1"/>
    <dgm:cxn modelId="{ED1F45AE-983C-4E6E-B66F-DE934201BFC1}" type="presParOf" srcId="{29C99067-4BB3-478C-9396-938BD614448C}" destId="{A39F3C9C-5EC8-4B8A-9C28-F9EA4405D9EC}" srcOrd="10" destOrd="0" presId="urn:microsoft.com/office/officeart/2005/8/layout/radial1"/>
    <dgm:cxn modelId="{DB45AB16-C4A3-4DA3-A999-D867FDA40E1E}" type="presParOf" srcId="{29C99067-4BB3-478C-9396-938BD614448C}" destId="{FC38A9D0-A2C9-4A4B-9A6A-7A698F753FB9}" srcOrd="11" destOrd="0" presId="urn:microsoft.com/office/officeart/2005/8/layout/radial1"/>
    <dgm:cxn modelId="{F29E4190-412C-4ADB-A357-7C930D109E15}" type="presParOf" srcId="{FC38A9D0-A2C9-4A4B-9A6A-7A698F753FB9}" destId="{940C3FD5-35B9-4EAB-838D-CA3494CA4520}" srcOrd="0" destOrd="0" presId="urn:microsoft.com/office/officeart/2005/8/layout/radial1"/>
    <dgm:cxn modelId="{353C3808-1CAC-4136-819D-F0F0C6FC4DBC}" type="presParOf" srcId="{29C99067-4BB3-478C-9396-938BD614448C}" destId="{2B4FEAD2-42F1-4BC7-8188-C580B90344C2}" srcOrd="12" destOrd="0" presId="urn:microsoft.com/office/officeart/2005/8/layout/radial1"/>
    <dgm:cxn modelId="{C8F79432-3D86-460E-95E1-FAF6EE7967C3}" type="presParOf" srcId="{29C99067-4BB3-478C-9396-938BD614448C}" destId="{C228E5D3-5D96-4588-8C5C-9C91257E7960}" srcOrd="13" destOrd="0" presId="urn:microsoft.com/office/officeart/2005/8/layout/radial1"/>
    <dgm:cxn modelId="{7C7768BB-6D5E-4E2B-B86C-1ECEB3B6AAE0}" type="presParOf" srcId="{C228E5D3-5D96-4588-8C5C-9C91257E7960}" destId="{7DDD643F-0D05-459E-8166-19C89689A030}" srcOrd="0" destOrd="0" presId="urn:microsoft.com/office/officeart/2005/8/layout/radial1"/>
    <dgm:cxn modelId="{C8193DC2-7024-48FB-93C0-943104DE6F4B}" type="presParOf" srcId="{29C99067-4BB3-478C-9396-938BD614448C}" destId="{CD51EF20-7064-45D6-A892-0AB5CA3AAEE8}" srcOrd="14" destOrd="0" presId="urn:microsoft.com/office/officeart/2005/8/layout/radial1"/>
    <dgm:cxn modelId="{77B7205C-72B9-4CE1-911D-6ADD0AAFEA4A}" type="presParOf" srcId="{29C99067-4BB3-478C-9396-938BD614448C}" destId="{ECAE004B-F917-4679-85D9-6A231F58E17B}" srcOrd="15" destOrd="0" presId="urn:microsoft.com/office/officeart/2005/8/layout/radial1"/>
    <dgm:cxn modelId="{97150DE4-5EE7-4157-9CE1-3C99D0575C49}" type="presParOf" srcId="{ECAE004B-F917-4679-85D9-6A231F58E17B}" destId="{2B2CBEA5-FF53-4DFD-BE0E-90A90F95C527}" srcOrd="0" destOrd="0" presId="urn:microsoft.com/office/officeart/2005/8/layout/radial1"/>
    <dgm:cxn modelId="{82CD4952-FC21-44A5-8369-6A02AB3D2AAD}" type="presParOf" srcId="{29C99067-4BB3-478C-9396-938BD614448C}" destId="{1D894A14-D602-44D5-B81B-952C4504684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76CC4-5738-439F-880B-5B7C52601DDE}" type="datetimeFigureOut">
              <a:rPr lang="hr-HR" smtClean="0"/>
              <a:t>18.11.2014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1944-C754-4AD3-91B5-00C94EB9AA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22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1944-C754-4AD3-91B5-00C94EB9AA7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79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r"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18.11.2014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  <p:sndAc>
      <p:stSnd>
        <p:snd r:embed="rId13" name="breez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uspajz.com/tekstovi-pjesama/izvodjac/luko-paljetak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hyperlink" Target="http://hr.wikipedia.org/wiki/Spor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Cilj" TargetMode="External"/><Relationship Id="rId5" Type="http://schemas.openxmlformats.org/officeDocument/2006/relationships/hyperlink" Target="http://hr.wikipedia.org/wiki/Dr%C5%BEava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s.wikiquote.org/wiki/Voltair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s.wikiquote.org/wiki/Victor_Hugo" TargetMode="Externa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Ideja" TargetMode="External"/><Relationship Id="rId3" Type="http://schemas.openxmlformats.org/officeDocument/2006/relationships/hyperlink" Target="http://hr.wikipedia.org/w/index.php?title=Philia&amp;action=edit&amp;redlink=1" TargetMode="External"/><Relationship Id="rId7" Type="http://schemas.openxmlformats.org/officeDocument/2006/relationships/hyperlink" Target="http://hr.wikipedia.org/wiki/Okus" TargetMode="External"/><Relationship Id="rId12" Type="http://schemas.openxmlformats.org/officeDocument/2006/relationships/hyperlink" Target="http://hr.wikipedia.org/wiki/Idea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r.wikipedia.org/wiki/Dodir" TargetMode="External"/><Relationship Id="rId11" Type="http://schemas.openxmlformats.org/officeDocument/2006/relationships/hyperlink" Target="http://hr.wikipedia.org/w/index.php?title=Agape&amp;action=edit&amp;redlink=1" TargetMode="External"/><Relationship Id="rId5" Type="http://schemas.openxmlformats.org/officeDocument/2006/relationships/hyperlink" Target="http://hr.wikipedia.org/wiki/Vid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hr.wikipedia.org/wiki/Eros" TargetMode="External"/><Relationship Id="rId9" Type="http://schemas.openxmlformats.org/officeDocument/2006/relationships/hyperlink" Target="http://hr.wikipedia.org/wiki/Du%C5%A1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09196" y="620688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Mjesec hrvatske knjige 2014.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39951" y="2204864"/>
            <a:ext cx="4541645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b="1" spc="180" dirty="0" smtClean="0">
                <a:solidFill>
                  <a:srgbClr val="FF0000"/>
                </a:solidFill>
              </a:rPr>
              <a:t>15. listopada</a:t>
            </a:r>
          </a:p>
          <a:p>
            <a:r>
              <a:rPr lang="hr-HR" b="1" spc="180" dirty="0" smtClean="0">
                <a:solidFill>
                  <a:srgbClr val="FF0000"/>
                </a:solidFill>
              </a:rPr>
              <a:t> – 15. studenoga </a:t>
            </a:r>
            <a:endParaRPr lang="hr-HR" b="1" spc="18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2620679" cy="3641213"/>
          </a:xfrm>
          <a:prstGeom prst="rect">
            <a:avLst/>
          </a:prstGeom>
        </p:spPr>
      </p:pic>
      <p:pic>
        <p:nvPicPr>
          <p:cNvPr id="1026" name="Picture 2" descr="http://www.kgz.hr/resize.aspx?filename=/mhk_2014_logo.jpg&amp;width=180&amp;imefolder=gradsk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501008"/>
            <a:ext cx="4541645" cy="28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89624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Radionica poetske terapije,</a:t>
            </a:r>
            <a:br>
              <a:rPr lang="hr-HR" dirty="0" smtClean="0"/>
            </a:br>
            <a:r>
              <a:rPr lang="hr-HR" dirty="0"/>
              <a:t>29. listopada </a:t>
            </a:r>
            <a:r>
              <a:rPr lang="hr-HR" dirty="0" smtClean="0"/>
              <a:t>2014.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Gošća učenica – pjesnikinja 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Sara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Pondeljak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birka njenih pjesma </a:t>
            </a:r>
            <a:r>
              <a:rPr lang="hr-HR" b="1" i="1" dirty="0" smtClean="0">
                <a:solidFill>
                  <a:schemeClr val="accent1">
                    <a:lumMod val="75000"/>
                  </a:schemeClr>
                </a:solidFill>
              </a:rPr>
              <a:t>Sanjarima</a:t>
            </a:r>
            <a:endParaRPr lang="hr-H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lotos-croatia.com/files/image/Zadar_sunset_1727_1189534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00083"/>
            <a:ext cx="3952403" cy="23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regrada.info/prilozi/_d/dsc_01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5694" r="7692" b="5988"/>
          <a:stretch/>
        </p:blipFill>
        <p:spPr bwMode="auto">
          <a:xfrm>
            <a:off x="467544" y="3523096"/>
            <a:ext cx="3672408" cy="29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01730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 rot="20870807">
            <a:off x="227798" y="457972"/>
            <a:ext cx="6280594" cy="2832690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vi-VN" b="1" dirty="0">
                <a:solidFill>
                  <a:srgbClr val="0070C0"/>
                </a:solidFill>
              </a:rPr>
              <a:t>U 2. dijelu (radionici poetske terapije) pod vodstvom prof. Bernarde </a:t>
            </a:r>
            <a:r>
              <a:rPr lang="vi-VN" b="1" dirty="0" smtClean="0">
                <a:solidFill>
                  <a:srgbClr val="0070C0"/>
                </a:solidFill>
              </a:rPr>
              <a:t>Š</a:t>
            </a:r>
            <a:r>
              <a:rPr lang="hr-HR" b="1" dirty="0" err="1" smtClean="0">
                <a:solidFill>
                  <a:srgbClr val="0070C0"/>
                </a:solidFill>
              </a:rPr>
              <a:t>eligo</a:t>
            </a:r>
            <a:r>
              <a:rPr lang="vi-VN" b="1" dirty="0" smtClean="0">
                <a:solidFill>
                  <a:srgbClr val="0070C0"/>
                </a:solidFill>
              </a:rPr>
              <a:t> </a:t>
            </a:r>
            <a:r>
              <a:rPr lang="vi-VN" b="1" dirty="0">
                <a:solidFill>
                  <a:srgbClr val="0070C0"/>
                </a:solidFill>
              </a:rPr>
              <a:t>(knjižničarke) promišljali smo o ključnim riječima iz Sarinih pjesama te napravili grupne pjesme. Na kraju je Sara pročitala (otkrila) iz koje njene pjesme su riječi kojima je pojedina grupa "radila na sebi".</a:t>
            </a:r>
          </a:p>
          <a:p>
            <a:pPr algn="just"/>
            <a:r>
              <a:rPr lang="vi-VN" b="1" dirty="0">
                <a:solidFill>
                  <a:srgbClr val="0070C0"/>
                </a:solidFill>
              </a:rPr>
              <a:t>Likovna grupa pod vodstvom prof. Tihane Masnjak </a:t>
            </a:r>
            <a:r>
              <a:rPr lang="vi-VN" b="1" dirty="0" smtClean="0">
                <a:solidFill>
                  <a:srgbClr val="0070C0"/>
                </a:solidFill>
              </a:rPr>
              <a:t>izra</a:t>
            </a:r>
            <a:r>
              <a:rPr lang="hr-HR" b="1" dirty="0" smtClean="0">
                <a:solidFill>
                  <a:srgbClr val="0070C0"/>
                </a:solidFill>
              </a:rPr>
              <a:t>dila je</a:t>
            </a:r>
            <a:r>
              <a:rPr lang="vi-VN" b="1" dirty="0" smtClean="0">
                <a:solidFill>
                  <a:srgbClr val="0070C0"/>
                </a:solidFill>
              </a:rPr>
              <a:t> </a:t>
            </a:r>
            <a:r>
              <a:rPr lang="vi-VN" b="1" dirty="0">
                <a:solidFill>
                  <a:srgbClr val="0070C0"/>
                </a:solidFill>
              </a:rPr>
              <a:t>plakate </a:t>
            </a:r>
            <a:r>
              <a:rPr lang="hr-HR" b="1" dirty="0" smtClean="0">
                <a:solidFill>
                  <a:srgbClr val="0070C0"/>
                </a:solidFill>
              </a:rPr>
              <a:t>uz </a:t>
            </a:r>
            <a:r>
              <a:rPr lang="vi-VN" b="1" dirty="0" smtClean="0">
                <a:solidFill>
                  <a:srgbClr val="0070C0"/>
                </a:solidFill>
              </a:rPr>
              <a:t> Sarin</a:t>
            </a:r>
            <a:r>
              <a:rPr lang="hr-HR" b="1" dirty="0" smtClean="0">
                <a:solidFill>
                  <a:srgbClr val="0070C0"/>
                </a:solidFill>
              </a:rPr>
              <a:t>e</a:t>
            </a:r>
            <a:r>
              <a:rPr lang="vi-VN" b="1" dirty="0" smtClean="0">
                <a:solidFill>
                  <a:srgbClr val="0070C0"/>
                </a:solidFill>
              </a:rPr>
              <a:t> pjesm</a:t>
            </a:r>
            <a:r>
              <a:rPr lang="hr-HR" b="1" dirty="0" smtClean="0">
                <a:solidFill>
                  <a:srgbClr val="0070C0"/>
                </a:solidFill>
              </a:rPr>
              <a:t>e</a:t>
            </a:r>
            <a:r>
              <a:rPr lang="vi-VN" b="1" dirty="0" smtClean="0">
                <a:solidFill>
                  <a:srgbClr val="0070C0"/>
                </a:solidFill>
              </a:rPr>
              <a:t>.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572000" y="3212976"/>
            <a:ext cx="3888432" cy="3139321"/>
          </a:xfrm>
          <a:prstGeom prst="rect">
            <a:avLst/>
          </a:prstGeom>
          <a:solidFill>
            <a:srgbClr val="FFCC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Sara </a:t>
            </a:r>
            <a:r>
              <a:rPr lang="hr-HR" b="1" dirty="0" err="1" smtClean="0">
                <a:solidFill>
                  <a:srgbClr val="0070C0"/>
                </a:solidFill>
              </a:rPr>
              <a:t>Pondeljak</a:t>
            </a:r>
            <a:r>
              <a:rPr lang="hr-HR" b="1" dirty="0" smtClean="0">
                <a:solidFill>
                  <a:srgbClr val="0070C0"/>
                </a:solidFill>
              </a:rPr>
              <a:t>: DJECA  LJUBAVI</a:t>
            </a:r>
          </a:p>
          <a:p>
            <a:endParaRPr lang="hr-HR" dirty="0"/>
          </a:p>
          <a:p>
            <a:r>
              <a:rPr lang="hr-HR" dirty="0" smtClean="0"/>
              <a:t>Zasviraj posljednju notu, </a:t>
            </a:r>
          </a:p>
          <a:p>
            <a:r>
              <a:rPr lang="hr-HR" dirty="0"/>
              <a:t>o</a:t>
            </a:r>
            <a:r>
              <a:rPr lang="hr-HR" dirty="0" smtClean="0"/>
              <a:t>nu laku, nježnu,</a:t>
            </a:r>
          </a:p>
          <a:p>
            <a:r>
              <a:rPr lang="hr-HR" dirty="0"/>
              <a:t>v</a:t>
            </a:r>
            <a:r>
              <a:rPr lang="hr-HR" dirty="0" smtClean="0"/>
              <a:t>eseli se proteklom životu, </a:t>
            </a:r>
          </a:p>
          <a:p>
            <a:r>
              <a:rPr lang="hr-HR" dirty="0"/>
              <a:t>p</a:t>
            </a:r>
            <a:r>
              <a:rPr lang="hr-HR" dirty="0" smtClean="0"/>
              <a:t>roklinjimo sudbinu neizbježnu.</a:t>
            </a:r>
          </a:p>
          <a:p>
            <a:endParaRPr lang="hr-HR" dirty="0"/>
          </a:p>
          <a:p>
            <a:r>
              <a:rPr lang="hr-HR" dirty="0" smtClean="0"/>
              <a:t>Suzama tiho kroz mrak </a:t>
            </a:r>
          </a:p>
          <a:p>
            <a:r>
              <a:rPr lang="hr-HR" dirty="0" smtClean="0"/>
              <a:t>Pa sve do visokog mjeseca,</a:t>
            </a:r>
          </a:p>
          <a:p>
            <a:r>
              <a:rPr lang="hr-HR" dirty="0" smtClean="0"/>
              <a:t>Plovimo kroz modri zrak,</a:t>
            </a:r>
          </a:p>
          <a:p>
            <a:r>
              <a:rPr lang="hr-HR" dirty="0" smtClean="0"/>
              <a:t>Mi ljubavi jedne djeca.</a:t>
            </a:r>
            <a:endParaRPr lang="hr-HR" dirty="0"/>
          </a:p>
        </p:txBody>
      </p:sp>
      <p:pic>
        <p:nvPicPr>
          <p:cNvPr id="13314" name="Picture 2" descr="http://www.vidovita-ovcica.net/images/pti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933056"/>
            <a:ext cx="3053885" cy="22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12941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 rot="21236486">
            <a:off x="533199" y="1279857"/>
            <a:ext cx="2913583" cy="286232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hr-HR" sz="2600" b="1" dirty="0">
                <a:solidFill>
                  <a:srgbClr val="0070C0"/>
                </a:solidFill>
              </a:rPr>
              <a:t>Tišina </a:t>
            </a:r>
            <a:endParaRPr lang="hr-HR" sz="2600" b="1" dirty="0" smtClean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</a:pPr>
            <a:endParaRPr lang="hr-HR" sz="1200" dirty="0"/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Tišina, što reći?</a:t>
            </a:r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Kao zimi gusta trava.</a:t>
            </a:r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 sobi pored tople peći.</a:t>
            </a:r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Tišina, spava. </a:t>
            </a:r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Inje, što reći?</a:t>
            </a:r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Inje je na grani.</a:t>
            </a:r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Snijeg je vani sve veći i veći. </a:t>
            </a:r>
          </a:p>
          <a:p>
            <a:r>
              <a:rPr lang="hr-H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Pjesma nam je u banani</a:t>
            </a:r>
            <a:r>
              <a:rPr lang="hr-H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ni okvir 2"/>
          <p:cNvSpPr txBox="1"/>
          <p:nvPr/>
        </p:nvSpPr>
        <p:spPr>
          <a:xfrm>
            <a:off x="1115616" y="404664"/>
            <a:ext cx="6912768" cy="7294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600" b="1">
                <a:ln w="31547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Pjesme nastale na radionici</a:t>
            </a:r>
            <a:endParaRPr lang="hr-H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Pravokutnik 4"/>
          <p:cNvSpPr/>
          <p:nvPr/>
        </p:nvSpPr>
        <p:spPr>
          <a:xfrm rot="731231">
            <a:off x="5215448" y="3399421"/>
            <a:ext cx="3600400" cy="31393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Odlazak </a:t>
            </a:r>
            <a:endParaRPr lang="hr-HR" b="1" dirty="0" smtClean="0">
              <a:solidFill>
                <a:schemeClr val="accent1"/>
              </a:solidFill>
            </a:endParaRPr>
          </a:p>
          <a:p>
            <a:endParaRPr lang="hr-HR" sz="1400" dirty="0">
              <a:solidFill>
                <a:schemeClr val="accent1"/>
              </a:solidFill>
            </a:endParaRPr>
          </a:p>
          <a:p>
            <a:r>
              <a:rPr lang="hr-HR" b="1" dirty="0"/>
              <a:t>Lišće šušti.</a:t>
            </a:r>
            <a:endParaRPr lang="hr-HR" dirty="0"/>
          </a:p>
          <a:p>
            <a:r>
              <a:rPr lang="hr-HR" b="1" dirty="0"/>
              <a:t>Čuje se tužan pjev ptica s grane.</a:t>
            </a:r>
            <a:endParaRPr lang="hr-HR" dirty="0"/>
          </a:p>
          <a:p>
            <a:r>
              <a:rPr lang="hr-HR" b="1" dirty="0"/>
              <a:t>Samoća boli. </a:t>
            </a:r>
            <a:endParaRPr lang="hr-HR" dirty="0"/>
          </a:p>
          <a:p>
            <a:r>
              <a:rPr lang="hr-HR" b="1" dirty="0"/>
              <a:t>Noć.</a:t>
            </a:r>
            <a:endParaRPr lang="hr-HR" dirty="0"/>
          </a:p>
          <a:p>
            <a:r>
              <a:rPr lang="hr-HR" b="1" dirty="0"/>
              <a:t>Leden vjetar  slama niti sreće</a:t>
            </a:r>
            <a:endParaRPr lang="hr-HR" dirty="0"/>
          </a:p>
          <a:p>
            <a:r>
              <a:rPr lang="hr-HR" b="1" dirty="0"/>
              <a:t>Otišla je.</a:t>
            </a:r>
            <a:endParaRPr lang="hr-HR" dirty="0"/>
          </a:p>
          <a:p>
            <a:r>
              <a:rPr lang="hr-HR" b="1" dirty="0"/>
              <a:t>I, vratit se neće…</a:t>
            </a:r>
            <a:endParaRPr lang="hr-HR" dirty="0"/>
          </a:p>
          <a:p>
            <a:r>
              <a:rPr lang="hr-HR" b="1" dirty="0"/>
              <a:t>Pronašla je novu adresu.</a:t>
            </a:r>
            <a:endParaRPr lang="hr-HR" dirty="0"/>
          </a:p>
          <a:p>
            <a:r>
              <a:rPr lang="hr-HR" b="1" dirty="0"/>
              <a:t>Duša joj živi u rajskome plesu.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 rot="21139448">
            <a:off x="1209232" y="4455375"/>
            <a:ext cx="3649662" cy="16466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/>
              <a:t>Srušiti se</a:t>
            </a:r>
            <a:r>
              <a:rPr lang="hr-HR" b="1" dirty="0" smtClean="0"/>
              <a:t>…</a:t>
            </a:r>
          </a:p>
          <a:p>
            <a:endParaRPr lang="hr-HR" sz="1100" dirty="0"/>
          </a:p>
          <a:p>
            <a:r>
              <a:rPr lang="hr-HR" b="1" dirty="0"/>
              <a:t>Srušiti se u utopiju ljubavi</a:t>
            </a:r>
            <a:endParaRPr lang="hr-HR" dirty="0"/>
          </a:p>
          <a:p>
            <a:r>
              <a:rPr lang="hr-HR" b="1" dirty="0"/>
              <a:t>Živimo za sklad u životu</a:t>
            </a:r>
            <a:endParaRPr lang="hr-HR" dirty="0"/>
          </a:p>
          <a:p>
            <a:r>
              <a:rPr lang="hr-HR" b="1" dirty="0"/>
              <a:t>Želimo ostvarenje sna u sreći.</a:t>
            </a:r>
            <a:endParaRPr lang="hr-HR" dirty="0"/>
          </a:p>
          <a:p>
            <a:r>
              <a:rPr lang="hr-HR" b="1" dirty="0"/>
              <a:t>Gradimo branu neprijateljstva. </a:t>
            </a:r>
            <a:endParaRPr lang="hr-HR" dirty="0"/>
          </a:p>
        </p:txBody>
      </p:sp>
      <p:pic>
        <p:nvPicPr>
          <p:cNvPr id="7" name="Picture 4" descr="http://www.demotivacije.com/media/demotivators/demotivacija.hr_LJUBAV-Moguce-je-davati-bez-ljubavi-ali-nije-moguce-voljeti-bez-davanja.-Blaise-Pasc_132881790594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1" t="6461" r="18723" b="35467"/>
          <a:stretch/>
        </p:blipFill>
        <p:spPr bwMode="auto">
          <a:xfrm rot="20635568">
            <a:off x="3850725" y="1184251"/>
            <a:ext cx="3104175" cy="1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0381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regrada.info/prilozi/_d/dsc_01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2" y="347851"/>
            <a:ext cx="8619878" cy="59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82248" y="915740"/>
            <a:ext cx="2862064" cy="489364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/>
              <a:t>G ∞ G</a:t>
            </a:r>
          </a:p>
          <a:p>
            <a:endParaRPr lang="hr-HR" dirty="0"/>
          </a:p>
          <a:p>
            <a:r>
              <a:rPr lang="hr-HR" b="1" dirty="0"/>
              <a:t>Leti galeb u dalek kraj, </a:t>
            </a:r>
            <a:endParaRPr lang="hr-HR" dirty="0"/>
          </a:p>
          <a:p>
            <a:r>
              <a:rPr lang="hr-HR" b="1" dirty="0"/>
              <a:t>Došao je 1. Maj.</a:t>
            </a:r>
            <a:endParaRPr lang="hr-HR" dirty="0"/>
          </a:p>
          <a:p>
            <a:r>
              <a:rPr lang="hr-HR" b="1" dirty="0"/>
              <a:t>Galeb je vrlo sretan, </a:t>
            </a:r>
            <a:endParaRPr lang="hr-HR" dirty="0"/>
          </a:p>
          <a:p>
            <a:r>
              <a:rPr lang="hr-HR" b="1" dirty="0"/>
              <a:t>Jer je naučio formulu za metan:</a:t>
            </a:r>
            <a:endParaRPr lang="hr-HR" dirty="0"/>
          </a:p>
          <a:p>
            <a:r>
              <a:rPr lang="hr-HR" b="1" dirty="0"/>
              <a:t>Kemija mu je jača strana, </a:t>
            </a:r>
            <a:endParaRPr lang="hr-HR" dirty="0"/>
          </a:p>
          <a:p>
            <a:r>
              <a:rPr lang="hr-HR" b="1" dirty="0"/>
              <a:t>Hrvatski jezik mu je mana.</a:t>
            </a:r>
            <a:endParaRPr lang="hr-HR" dirty="0"/>
          </a:p>
          <a:p>
            <a:r>
              <a:rPr lang="hr-HR" b="1" dirty="0"/>
              <a:t>On znade reći samo </a:t>
            </a:r>
            <a:r>
              <a:rPr lang="hr-HR" b="1" dirty="0" err="1"/>
              <a:t>grak</a:t>
            </a:r>
            <a:r>
              <a:rPr lang="hr-HR" b="1" dirty="0"/>
              <a:t>-</a:t>
            </a:r>
            <a:r>
              <a:rPr lang="hr-HR" b="1" dirty="0" err="1"/>
              <a:t>grak</a:t>
            </a:r>
            <a:endParaRPr lang="hr-HR" dirty="0"/>
          </a:p>
          <a:p>
            <a:pPr lvl="0"/>
            <a:r>
              <a:rPr lang="hr-HR" b="1" dirty="0"/>
              <a:t>U tili čas utekne mu plijen </a:t>
            </a:r>
            <a:r>
              <a:rPr lang="hr-HR" b="1" dirty="0" err="1"/>
              <a:t>svak</a:t>
            </a:r>
            <a:r>
              <a:rPr lang="hr-HR" b="1" dirty="0"/>
              <a:t>.</a:t>
            </a:r>
            <a:endParaRPr lang="hr-HR" dirty="0"/>
          </a:p>
          <a:p>
            <a:r>
              <a:rPr lang="hr-HR" b="1" dirty="0"/>
              <a:t>Sjedio je gmaz na kamenu, </a:t>
            </a:r>
            <a:endParaRPr lang="hr-HR" dirty="0"/>
          </a:p>
          <a:p>
            <a:r>
              <a:rPr lang="hr-HR" b="1" dirty="0"/>
              <a:t>Nosio smolu na ramenu.</a:t>
            </a:r>
            <a:endParaRPr lang="hr-HR" dirty="0"/>
          </a:p>
          <a:p>
            <a:r>
              <a:rPr lang="hr-HR" b="1" dirty="0"/>
              <a:t>U pjesmi ovoj slobode ima</a:t>
            </a:r>
            <a:endParaRPr lang="hr-HR" dirty="0"/>
          </a:p>
          <a:p>
            <a:r>
              <a:rPr lang="hr-HR" b="1" dirty="0"/>
              <a:t>Kao i puno rima.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5292080" y="1412776"/>
            <a:ext cx="3744416" cy="50321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/>
              <a:t>Voljenom </a:t>
            </a:r>
            <a:r>
              <a:rPr lang="hr-HR" sz="2400" b="1" dirty="0" smtClean="0"/>
              <a:t>čovjeku</a:t>
            </a:r>
          </a:p>
          <a:p>
            <a:endParaRPr lang="hr-HR" sz="900" dirty="0"/>
          </a:p>
          <a:p>
            <a:r>
              <a:rPr lang="hr-HR" b="1" dirty="0"/>
              <a:t>Sviraj,prijatelju, voljenom čovjeku,</a:t>
            </a:r>
            <a:endParaRPr lang="hr-HR" dirty="0"/>
          </a:p>
          <a:p>
            <a:r>
              <a:rPr lang="hr-HR" b="1" dirty="0"/>
              <a:t>Sviraj mu moju pjesmu da plačem,</a:t>
            </a:r>
            <a:endParaRPr lang="hr-HR" dirty="0"/>
          </a:p>
          <a:p>
            <a:r>
              <a:rPr lang="hr-HR" b="1" dirty="0"/>
              <a:t>Sviraj mu da čuje kako jecam jadno,</a:t>
            </a:r>
            <a:endParaRPr lang="hr-HR" dirty="0"/>
          </a:p>
          <a:p>
            <a:r>
              <a:rPr lang="hr-HR" b="1" dirty="0"/>
              <a:t>Jer Njega mi nema, njega mi nema.</a:t>
            </a:r>
            <a:endParaRPr lang="hr-HR" dirty="0"/>
          </a:p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Veseli se, prijatelju, svakom novom buđenju,</a:t>
            </a:r>
            <a:endParaRPr lang="hr-HR" dirty="0"/>
          </a:p>
          <a:p>
            <a:r>
              <a:rPr lang="hr-HR" b="1" dirty="0"/>
              <a:t>Veseli se Bogu i ljubavi </a:t>
            </a:r>
            <a:r>
              <a:rPr lang="hr-HR" b="1" dirty="0" smtClean="0"/>
              <a:t>koja ti </a:t>
            </a:r>
            <a:r>
              <a:rPr lang="hr-HR" b="1" dirty="0"/>
              <a:t>se pruža</a:t>
            </a:r>
            <a:endParaRPr lang="hr-HR" dirty="0"/>
          </a:p>
          <a:p>
            <a:r>
              <a:rPr lang="hr-HR" b="1" dirty="0"/>
              <a:t>Veseli se svakom uzdahu,</a:t>
            </a:r>
            <a:endParaRPr lang="hr-HR" dirty="0"/>
          </a:p>
          <a:p>
            <a:r>
              <a:rPr lang="hr-HR" b="1" dirty="0"/>
              <a:t>Nemoj, kao ja, tužan klonuti.</a:t>
            </a:r>
            <a:endParaRPr lang="hr-HR" dirty="0"/>
          </a:p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Zaplovi beskrajnim oceanima života, </a:t>
            </a:r>
            <a:endParaRPr lang="hr-HR" dirty="0"/>
          </a:p>
          <a:p>
            <a:r>
              <a:rPr lang="hr-HR" b="1" dirty="0"/>
              <a:t>Zaplovi valovima ljubavi, ne daj se,</a:t>
            </a:r>
            <a:endParaRPr lang="hr-HR" dirty="0"/>
          </a:p>
          <a:p>
            <a:r>
              <a:rPr lang="hr-HR" b="1" dirty="0"/>
              <a:t>Zaplovi svojom barkom drvenom, </a:t>
            </a:r>
            <a:endParaRPr lang="hr-HR" dirty="0"/>
          </a:p>
          <a:p>
            <a:r>
              <a:rPr lang="hr-HR" b="1" dirty="0"/>
              <a:t>Zaplovi prijatelju, uživaj u životu….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3935908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Čokolada, zdravlje i…</a:t>
            </a:r>
            <a:br>
              <a:rPr lang="hr-HR" dirty="0" smtClean="0"/>
            </a:br>
            <a:r>
              <a:rPr lang="hr-HR" b="1" dirty="0" smtClean="0"/>
              <a:t>ŠTO SAD LJUBAV IMA S TIM</a:t>
            </a:r>
            <a:endParaRPr lang="hr-HR" b="1" dirty="0"/>
          </a:p>
        </p:txBody>
      </p:sp>
      <p:sp>
        <p:nvSpPr>
          <p:cNvPr id="4" name="Pravokutnik 3"/>
          <p:cNvSpPr/>
          <p:nvPr/>
        </p:nvSpPr>
        <p:spPr>
          <a:xfrm>
            <a:off x="4636244" y="1631229"/>
            <a:ext cx="4032448" cy="48013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 CE" pitchFamily="18" charset="-18"/>
              </a:rPr>
              <a:t>POZIVAMO</a:t>
            </a:r>
          </a:p>
          <a:p>
            <a:pPr algn="ctr"/>
            <a:r>
              <a:rPr lang="hr-H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 CE" pitchFamily="18" charset="-18"/>
              </a:rPr>
              <a:t>s</a:t>
            </a:r>
            <a:r>
              <a:rPr lang="hr-H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 CE" pitchFamily="18" charset="-18"/>
              </a:rPr>
              <a:t>ve ljubitelje ČOKOLADE</a:t>
            </a:r>
          </a:p>
          <a:p>
            <a:pPr algn="ctr"/>
            <a:r>
              <a:rPr lang="hr-HR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 CE" pitchFamily="18" charset="-18"/>
              </a:rPr>
              <a:t>d</a:t>
            </a:r>
            <a:r>
              <a:rPr lang="hr-HR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 CE" pitchFamily="18" charset="-18"/>
              </a:rPr>
              <a:t>a se informiraju o postanku, proizvodnji, sastojcima i vrstama čokolade</a:t>
            </a:r>
            <a:r>
              <a:rPr lang="hr-H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hr-H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irc_mi" descr="Opis: http://cdn-vps.osijek031.com/slike/novosti_2012_02/2012_02_09_cokoladno_srce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" y="3990613"/>
            <a:ext cx="3437537" cy="24419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erna\Desktop\mhk slike\Paris_choco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2" y="1484784"/>
            <a:ext cx="3758812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41675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571999" y="3413034"/>
            <a:ext cx="4288637" cy="329320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_tradnl" dirty="0">
                <a:hlinkClick r:id="rId3"/>
              </a:rPr>
              <a:t>Luko Paljetak</a:t>
            </a:r>
            <a:r>
              <a:rPr lang="es-ES_tradnl" dirty="0"/>
              <a:t>:</a:t>
            </a:r>
            <a:r>
              <a:rPr lang="es-ES_tradnl" b="1" dirty="0"/>
              <a:t> </a:t>
            </a:r>
            <a:r>
              <a:rPr lang="es-ES_tradnl" b="1" u="sng" dirty="0"/>
              <a:t>U svakom slučaju te </a:t>
            </a:r>
            <a:r>
              <a:rPr lang="es-ES_tradnl" b="1" u="sng" dirty="0" smtClean="0"/>
              <a:t>volim</a:t>
            </a:r>
            <a:endParaRPr lang="hr-HR" b="1" u="sng" dirty="0" smtClean="0"/>
          </a:p>
          <a:p>
            <a:endParaRPr lang="hr-HR" dirty="0"/>
          </a:p>
          <a:p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Volim te uvijek, i kada sanjaš,</a:t>
            </a:r>
            <a:b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Kad ne pišeš mi, kad te nema,</a:t>
            </a:r>
            <a:b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Kada od mene stalno se sklanjaš,</a:t>
            </a:r>
            <a:b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Volim te kad si posve nijema,</a:t>
            </a:r>
            <a:b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Kad šutiš poput ribe baš,</a:t>
            </a:r>
            <a:b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Volim te, ne znam kako da odolim,</a:t>
            </a:r>
            <a:b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U svakom slučaju te volim</a:t>
            </a:r>
            <a:r>
              <a:rPr lang="sl-SI" sz="2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611560" y="548680"/>
            <a:ext cx="4824536" cy="23083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Postoji tamna čokolada</a:t>
            </a:r>
          </a:p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koja je najzdravija i najbolja, </a:t>
            </a:r>
          </a:p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 postoji i tamna strana Ljubavi koja je gorka i neželjena.</a:t>
            </a:r>
            <a:endParaRPr lang="hr-HR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irc_mi" descr="Opis: http://kontaktradio.com/wp-content/uploads/2014/05/ljubav-ruke-100.jpg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282">
            <a:off x="462874" y="3711514"/>
            <a:ext cx="3862387" cy="226536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outerShdw dist="107763" dir="18900000" algn="ctr" rotWithShape="0">
              <a:srgbClr val="E36C0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Berna\Desktop\mhk slike\čo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40" y="548680"/>
            <a:ext cx="2812502" cy="23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29190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572848266"/>
              </p:ext>
            </p:extLst>
          </p:nvPr>
        </p:nvGraphicFramePr>
        <p:xfrm>
          <a:off x="179512" y="260648"/>
          <a:ext cx="51125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5436096" y="260648"/>
            <a:ext cx="316835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accent4">
                    <a:lumMod val="75000"/>
                  </a:schemeClr>
                </a:solidFill>
              </a:rPr>
              <a:t>Igramo se stihovima</a:t>
            </a:r>
            <a:endParaRPr lang="hr-H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882667" y="1728103"/>
            <a:ext cx="2592288" cy="2308324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Vježbamo ekspresiju zvuka i govorne vrednote izgovarajući ljubavne izreke i stihove o ljubavi</a:t>
            </a:r>
            <a:endParaRPr lang="hr-HR" sz="2400" dirty="0"/>
          </a:p>
        </p:txBody>
      </p:sp>
      <p:pic>
        <p:nvPicPr>
          <p:cNvPr id="6175" name="Picture 31" descr="http://test.kkcpixel.com/sitelab/upload/event/-xoukkc58mhz7f60avo0l4qu6dmft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4821"/>
            <a:ext cx="3181139" cy="2384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8879"/>
      </p:ext>
    </p:extLst>
  </p:cSld>
  <p:clrMapOvr>
    <a:masterClrMapping/>
  </p:clrMapOvr>
  <p:transition spd="slow">
    <p:pull dir="r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Berna\Desktop\mhk slike\PA15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096344" cy="25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www.ss-pregrada.skole.hr/upload/ss-pregrada/newsattach/522/likovna_ekspresija_dozivljaja_pjes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32" y="2830514"/>
            <a:ext cx="5091311" cy="381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ttps://encrypted-tbn2.gstatic.com/images?q=tbn:ANd9GcSHqmyPraeUV8Ofw1zIqbCwaCNlk_ZOZHnNHLajb5dtv5we55B_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r="5062"/>
          <a:stretch/>
        </p:blipFill>
        <p:spPr bwMode="auto">
          <a:xfrm>
            <a:off x="177800" y="3429000"/>
            <a:ext cx="338608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www.hrt.hr/media/tt_news/coko_tor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161928" cy="23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48050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zv.hr/UserDocsImages/headeri/hr/interliber-2014_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75591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zagrebonline.hr/wp-content/gallery/interliber_101110/interliber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869853"/>
            <a:ext cx="4506535" cy="29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24sata.hr/image/profilovi-autori-zovu-vas-na-najveci-sajam-knjiga-interliber-504x335-20141043-20141028093138-a1fea00f59077815896c718fb385a4b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5"/>
          <a:stretch/>
        </p:blipFill>
        <p:spPr bwMode="auto">
          <a:xfrm>
            <a:off x="107504" y="2924945"/>
            <a:ext cx="4553396" cy="37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 rot="21211594">
            <a:off x="397558" y="2150802"/>
            <a:ext cx="28940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Knjige po niskim cijenama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 rot="1014695">
            <a:off x="6368310" y="5262384"/>
            <a:ext cx="26642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Promocije, okrugli stolovi</a:t>
            </a:r>
            <a:endParaRPr lang="hr-HR" b="1" dirty="0"/>
          </a:p>
        </p:txBody>
      </p:sp>
      <p:sp>
        <p:nvSpPr>
          <p:cNvPr id="8" name="TekstniOkvir 7"/>
          <p:cNvSpPr txBox="1"/>
          <p:nvPr/>
        </p:nvSpPr>
        <p:spPr>
          <a:xfrm rot="21116511">
            <a:off x="4823015" y="5559444"/>
            <a:ext cx="20882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/>
              <a:t>Projekti, susreti</a:t>
            </a:r>
          </a:p>
          <a:p>
            <a:pPr algn="ctr"/>
            <a:r>
              <a:rPr lang="hr-HR" sz="2000" dirty="0" smtClean="0"/>
              <a:t> s piscima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82468032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0586603">
            <a:off x="275208" y="671311"/>
            <a:ext cx="4552307" cy="8389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Čitajmo pod zvijezdama</a:t>
            </a:r>
            <a:endParaRPr lang="hr-HR" dirty="0"/>
          </a:p>
        </p:txBody>
      </p:sp>
      <p:pic>
        <p:nvPicPr>
          <p:cNvPr id="9222" name="Picture 6" descr="http://www.kgz.hr/resize.aspx?filename=/mhk_2014_logo.jpg&amp;width=180&amp;imefolder=gradska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04" y="551161"/>
            <a:ext cx="2841160" cy="17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slov 2"/>
          <p:cNvSpPr txBox="1">
            <a:spLocks/>
          </p:cNvSpPr>
          <p:nvPr/>
        </p:nvSpPr>
        <p:spPr>
          <a:xfrm rot="21331986">
            <a:off x="1646436" y="1899524"/>
            <a:ext cx="3888432" cy="8389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Tulum s(l)ova</a:t>
            </a:r>
            <a:endParaRPr lang="hr-HR" dirty="0"/>
          </a:p>
        </p:txBody>
      </p:sp>
      <p:pic>
        <p:nvPicPr>
          <p:cNvPr id="9218" name="Picture 2" descr="Plakat završne sve&amp;ccaron;anosti kvi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501931" cy="25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/>
          <p:cNvSpPr txBox="1">
            <a:spLocks/>
          </p:cNvSpPr>
          <p:nvPr/>
        </p:nvSpPr>
        <p:spPr>
          <a:xfrm>
            <a:off x="5076056" y="2636912"/>
            <a:ext cx="3276872" cy="8389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Čitateljski klub</a:t>
            </a:r>
            <a:endParaRPr lang="hr-HR" dirty="0"/>
          </a:p>
        </p:txBody>
      </p:sp>
      <p:pic>
        <p:nvPicPr>
          <p:cNvPr id="9223" name="Picture 7" descr="C:\Documents and Settings\Berna\Desktop\mhk slike\PA1510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82" y="3573016"/>
            <a:ext cx="4968231" cy="30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59869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jkam.com/wp-content/uploads/2011/02/srce-kao-motiv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4" r="5516" b="3260"/>
          <a:stretch/>
        </p:blipFill>
        <p:spPr bwMode="auto">
          <a:xfrm rot="20798547">
            <a:off x="1042642" y="4270776"/>
            <a:ext cx="3229292" cy="26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  <a:gradFill>
            <a:gsLst>
              <a:gs pos="18000">
                <a:schemeClr val="accent2">
                  <a:shade val="51000"/>
                  <a:satMod val="130000"/>
                  <a:alpha val="34000"/>
                  <a:lumMod val="6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sl-SI" b="1" dirty="0"/>
              <a:t>Ljubav</a:t>
            </a:r>
            <a:r>
              <a:rPr lang="sl-SI" dirty="0"/>
              <a:t> može opisivati snažan osjećaj kao zadovoljavanje osnovnih emocionalnih potreba, pruža najintenzivniji osjećaj bliskosti. U govoru obično označava međuljudsku ljubav, no ona može označavati ljubav prema </a:t>
            </a:r>
            <a:r>
              <a:rPr lang="sl-SI" u="sng" dirty="0">
                <a:hlinkClick r:id="rId5" tooltip="Država"/>
              </a:rPr>
              <a:t>državi</a:t>
            </a:r>
            <a:r>
              <a:rPr lang="sl-SI" dirty="0"/>
              <a:t>, </a:t>
            </a:r>
            <a:r>
              <a:rPr lang="sl-SI" u="sng" dirty="0">
                <a:hlinkClick r:id="rId6" tooltip="Cilj"/>
              </a:rPr>
              <a:t>cilju</a:t>
            </a:r>
            <a:r>
              <a:rPr lang="sl-SI" dirty="0"/>
              <a:t>, </a:t>
            </a:r>
            <a:r>
              <a:rPr lang="sl-SI" u="sng" dirty="0">
                <a:hlinkClick r:id="rId7" tooltip="Sport"/>
              </a:rPr>
              <a:t>sportu</a:t>
            </a:r>
            <a:r>
              <a:rPr lang="sl-SI" dirty="0"/>
              <a:t>, prirodi. </a:t>
            </a:r>
            <a:endParaRPr lang="sl-SI" dirty="0" smtClean="0"/>
          </a:p>
          <a:p>
            <a:r>
              <a:rPr lang="sl-SI" dirty="0" smtClean="0"/>
              <a:t> </a:t>
            </a:r>
            <a:r>
              <a:rPr lang="sl-SI" b="1" dirty="0"/>
              <a:t>L</a:t>
            </a:r>
            <a:r>
              <a:rPr lang="sl-SI" b="1" dirty="0" smtClean="0"/>
              <a:t>jubav </a:t>
            </a:r>
            <a:r>
              <a:rPr lang="sl-SI" dirty="0"/>
              <a:t>je odnos između dvije osobe veći od same naklonosti jedne prema drugoj, te je usko vezana s međuljudskim odnosima (ljubav između članova obitelji, prijatelja, neuzvraćena ljubav…). </a:t>
            </a:r>
            <a:endParaRPr lang="hr-HR" dirty="0"/>
          </a:p>
          <a:p>
            <a:endParaRPr lang="hr-HR" dirty="0"/>
          </a:p>
        </p:txBody>
      </p:sp>
      <p:pic>
        <p:nvPicPr>
          <p:cNvPr id="3074" name="Picture 2" descr="C:\Documents and Settings\Berna\Desktop\mhk slike\ruž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04" y="4581128"/>
            <a:ext cx="3865496" cy="21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53768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04900" y="548680"/>
            <a:ext cx="74168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čitanju – zašto i kako</a:t>
            </a:r>
            <a:endParaRPr lang="hr-H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23529" y="4800168"/>
            <a:ext cx="828092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hlinkClick r:id="rId3" tooltip="Voltaire"/>
              </a:rPr>
              <a:t>Voltaire</a:t>
            </a:r>
            <a:r>
              <a:rPr lang="hr-HR" dirty="0"/>
              <a:t> </a:t>
            </a:r>
          </a:p>
          <a:p>
            <a:pPr lvl="1" algn="ctr"/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"Imao sam u životu samo jednog pravog i iskrenog prijatelja: knjigu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."</a:t>
            </a:r>
            <a:endParaRPr lang="hr-HR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http://www.os-pkanavelica-korcula.skole.hr/upload/os-pkanavelica-korcula/images/newsimg/2375/Image/Bible-Book-Hd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9810"/>
            <a:ext cx="3852428" cy="28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463989" y="1968943"/>
            <a:ext cx="41490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>
                <a:hlinkClick r:id="rId5" tooltip="Victor Hugo"/>
              </a:rPr>
              <a:t>Victor</a:t>
            </a:r>
            <a:r>
              <a:rPr lang="hr-HR" dirty="0">
                <a:hlinkClick r:id="rId5" tooltip="Victor Hugo"/>
              </a:rPr>
              <a:t> Hugo</a:t>
            </a:r>
            <a:r>
              <a:rPr lang="hr-HR" dirty="0"/>
              <a:t> </a:t>
            </a:r>
            <a:endParaRPr lang="hr-HR" dirty="0" smtClean="0"/>
          </a:p>
          <a:p>
            <a:pPr>
              <a:lnSpc>
                <a:spcPct val="150000"/>
              </a:lnSpc>
            </a:pPr>
            <a:endParaRPr lang="hr-HR" dirty="0"/>
          </a:p>
          <a:p>
            <a:pPr lvl="1" algn="ctr"/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"Knjiga je u cijelosti put od zla k dobrome, od krivice k pravdi, od pogrešnoga k istinitome, od noći ka danu."</a:t>
            </a:r>
          </a:p>
        </p:txBody>
      </p:sp>
    </p:spTree>
    <p:extLst>
      <p:ext uri="{BB962C8B-B14F-4D97-AF65-F5344CB8AC3E}">
        <p14:creationId xmlns:p14="http://schemas.microsoft.com/office/powerpoint/2010/main" val="2985479505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5841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3600" dirty="0" smtClean="0"/>
              <a:t>pripremila prof. Bernarda </a:t>
            </a:r>
            <a:r>
              <a:rPr lang="hr-HR" sz="3600" dirty="0" err="1" smtClean="0"/>
              <a:t>Šeligo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knjižničarka SŠ Pregrada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7992888" cy="11521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800" spc="56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Hvala na pažnji</a:t>
            </a:r>
            <a:endParaRPr lang="hr-HR" sz="4800" spc="56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56910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8" y="260649"/>
            <a:ext cx="8450814" cy="621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45739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148064" y="1124744"/>
            <a:ext cx="381642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sz="2800" b="1" u="sng" dirty="0" err="1" smtClean="0">
                <a:hlinkClick r:id="rId3" tooltip="Philia (stranica ne postoji)"/>
              </a:rPr>
              <a:t>philia</a:t>
            </a:r>
            <a:r>
              <a:rPr lang="hr-HR" sz="2800" dirty="0" smtClean="0"/>
              <a:t> </a:t>
            </a:r>
            <a:r>
              <a:rPr lang="hr-HR" sz="2400" b="1" dirty="0">
                <a:solidFill>
                  <a:srgbClr val="FF0000"/>
                </a:solidFill>
              </a:rPr>
              <a:t>- prijateljska ljubav,  ljubav koja drugome želi dobro, ljubav kojom drugome želimo pomoći, temelj je svakog </a:t>
            </a:r>
            <a:r>
              <a:rPr lang="hr-HR" sz="2400" b="1" dirty="0" smtClean="0">
                <a:solidFill>
                  <a:srgbClr val="FF0000"/>
                </a:solidFill>
              </a:rPr>
              <a:t>zajedništva</a:t>
            </a:r>
          </a:p>
          <a:p>
            <a:pPr lvl="0" algn="ctr"/>
            <a:endParaRPr lang="hr-HR" sz="900" dirty="0">
              <a:hlinkClick r:id="rId4" tooltip="Eros"/>
            </a:endParaRPr>
          </a:p>
          <a:p>
            <a:pPr lvl="0" algn="ctr"/>
            <a:r>
              <a:rPr lang="hr-HR" sz="2800" b="1" u="sng" dirty="0" smtClean="0">
                <a:solidFill>
                  <a:srgbClr val="C00000"/>
                </a:solidFill>
                <a:hlinkClick r:id="rId4" tooltip="Eros"/>
              </a:rPr>
              <a:t>eros</a:t>
            </a:r>
            <a:r>
              <a:rPr lang="hr-HR" dirty="0" smtClean="0"/>
              <a:t> </a:t>
            </a:r>
            <a:r>
              <a:rPr lang="hr-HR" dirty="0"/>
              <a:t>- </a:t>
            </a:r>
            <a:r>
              <a:rPr lang="hr-HR" sz="2400" b="1" dirty="0">
                <a:solidFill>
                  <a:srgbClr val="FF0000"/>
                </a:solidFill>
              </a:rPr>
              <a:t>ljubav obilježena čežnjom za onim što se ljubi. To je ljubav usmjerena prema osjetilnome svijetu (</a:t>
            </a:r>
            <a:r>
              <a:rPr lang="hr-HR" sz="2400" b="1" dirty="0">
                <a:solidFill>
                  <a:srgbClr val="FF0000"/>
                </a:solidFill>
                <a:hlinkClick r:id="rId5" tooltip="Vid"/>
              </a:rPr>
              <a:t>vid</a:t>
            </a:r>
            <a:r>
              <a:rPr lang="hr-HR" sz="2400" b="1" dirty="0">
                <a:solidFill>
                  <a:srgbClr val="FF0000"/>
                </a:solidFill>
              </a:rPr>
              <a:t>, </a:t>
            </a:r>
            <a:r>
              <a:rPr lang="hr-HR" sz="2400" b="1" dirty="0">
                <a:solidFill>
                  <a:srgbClr val="FF0000"/>
                </a:solidFill>
                <a:hlinkClick r:id="rId6" tooltip="Dodir"/>
              </a:rPr>
              <a:t>dodir</a:t>
            </a:r>
            <a:r>
              <a:rPr lang="hr-HR" sz="2400" b="1" dirty="0">
                <a:solidFill>
                  <a:srgbClr val="FF0000"/>
                </a:solidFill>
              </a:rPr>
              <a:t>, </a:t>
            </a:r>
            <a:r>
              <a:rPr lang="hr-HR" sz="2400" b="1" dirty="0" smtClean="0">
                <a:solidFill>
                  <a:srgbClr val="FF0000"/>
                </a:solidFill>
                <a:hlinkClick r:id="rId7" tooltip="Okus"/>
              </a:rPr>
              <a:t>okus</a:t>
            </a:r>
            <a:r>
              <a:rPr lang="hr-HR" sz="2400" b="1" dirty="0" smtClean="0">
                <a:solidFill>
                  <a:srgbClr val="FF0000"/>
                </a:solidFill>
              </a:rPr>
              <a:t>); ljubav </a:t>
            </a:r>
            <a:r>
              <a:rPr lang="hr-HR" sz="2400" b="1" dirty="0">
                <a:solidFill>
                  <a:srgbClr val="FF0000"/>
                </a:solidFill>
              </a:rPr>
              <a:t>prema samoj </a:t>
            </a:r>
            <a:r>
              <a:rPr lang="hr-HR" sz="2400" b="1" dirty="0">
                <a:solidFill>
                  <a:srgbClr val="FF0000"/>
                </a:solidFill>
                <a:hlinkClick r:id="rId8" tooltip="Ideja"/>
              </a:rPr>
              <a:t>ideji</a:t>
            </a:r>
            <a:r>
              <a:rPr lang="hr-HR" sz="2400" b="1" dirty="0">
                <a:solidFill>
                  <a:srgbClr val="FF0000"/>
                </a:solidFill>
              </a:rPr>
              <a:t> ljepote - rođenje </a:t>
            </a:r>
            <a:r>
              <a:rPr lang="hr-HR" sz="2400" b="1" dirty="0">
                <a:solidFill>
                  <a:srgbClr val="FF0000"/>
                </a:solidFill>
                <a:hlinkClick r:id="rId9" tooltip="Duša"/>
              </a:rPr>
              <a:t>duše</a:t>
            </a:r>
            <a:r>
              <a:rPr lang="hr-HR" sz="2400" b="1" dirty="0">
                <a:solidFill>
                  <a:srgbClr val="FF0000"/>
                </a:solidFill>
              </a:rPr>
              <a:t> u ljepoti i dobroti.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758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72840" y="3657217"/>
            <a:ext cx="43151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3200" b="1" u="sng" dirty="0" err="1">
                <a:solidFill>
                  <a:schemeClr val="accent6">
                    <a:lumMod val="75000"/>
                  </a:schemeClr>
                </a:solidFill>
                <a:hlinkClick r:id="rId11" tooltip="Agape (stranica ne postoji)"/>
              </a:rPr>
              <a:t>agape</a:t>
            </a:r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/>
              <a:t>- </a:t>
            </a:r>
            <a:r>
              <a:rPr lang="hr-HR" sz="2400" b="1" u="sng" dirty="0">
                <a:solidFill>
                  <a:schemeClr val="accent6">
                    <a:lumMod val="75000"/>
                  </a:schemeClr>
                </a:solidFill>
                <a:hlinkClick r:id="rId12" tooltip="Ideal"/>
              </a:rPr>
              <a:t>ideal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 ljubavi, uključuje milosrdnost, zauzimanje i brigu za bližnje.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Smisao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te ljubavi je posvećenje dobru drugih po cijenu vlastitoga života. Ova vrsta ljubavi nadilazi prijateljsku i erotičnu ljubav. 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148064" y="404664"/>
            <a:ext cx="381642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b="1" spc="190" dirty="0"/>
              <a:t>Klasična podjela </a:t>
            </a:r>
            <a:r>
              <a:rPr lang="sl-SI" sz="2800" b="1" spc="190" dirty="0"/>
              <a:t>ljubavi</a:t>
            </a:r>
            <a:endParaRPr lang="hr-HR" sz="2800" b="1" spc="190" dirty="0"/>
          </a:p>
        </p:txBody>
      </p:sp>
    </p:spTree>
    <p:extLst>
      <p:ext uri="{BB962C8B-B14F-4D97-AF65-F5344CB8AC3E}">
        <p14:creationId xmlns:p14="http://schemas.microsoft.com/office/powerpoint/2010/main" val="2650601960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9" name="Slika 3" descr="Opis: Opis: http://www.srbijadanas.com/sites/default/files/styles/single_article_featured_image/public/a/t/2014/04/15/okoladno-s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9982" r="12775"/>
          <a:stretch>
            <a:fillRect/>
          </a:stretch>
        </p:blipFill>
        <p:spPr bwMode="auto">
          <a:xfrm>
            <a:off x="5472310" y="908720"/>
            <a:ext cx="3116322" cy="25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908720"/>
            <a:ext cx="4752528" cy="56015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naklonost 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međusobno uvažavanje;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privrženost 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zadovoljavanje osnovnih emocionalnih potreba;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altruizam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međusobna nesebičnost;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uzvraćanje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obostrana ljubav;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vezanje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želja za očuvanjem ljubavi;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emocionalna intimnost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dijeljenje emocija i osjećaja;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prijateljstvo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prijateljski duh; obiteljska povezanost;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strast 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seksualna želja;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psihička intimnost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dijeljenje intimnog osobnog prostora;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osobni interes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želja za nekom nagradom;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</a:rPr>
              <a:t>uslužnost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želja za međusobnim pomaganjem.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Slika 5" descr="C:\Documents and Settings\Berna\Desktop\mhk slike\PA1510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33045" r="11281" b="15767"/>
          <a:stretch/>
        </p:blipFill>
        <p:spPr bwMode="auto">
          <a:xfrm>
            <a:off x="5292080" y="4005064"/>
            <a:ext cx="329655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51520" y="134034"/>
            <a:ext cx="83371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l-SI" b="1" dirty="0">
                <a:solidFill>
                  <a:srgbClr val="C0504D"/>
                </a:solidFill>
                <a:latin typeface="Arial" pitchFamily="34" charset="0"/>
                <a:ea typeface="Times New Roman" pitchFamily="18" charset="0"/>
              </a:rPr>
              <a:t>Ljubav među </a:t>
            </a:r>
            <a:r>
              <a:rPr lang="sl-SI" sz="2400" b="1" dirty="0">
                <a:solidFill>
                  <a:srgbClr val="C0504D"/>
                </a:solidFill>
                <a:latin typeface="Arial" pitchFamily="34" charset="0"/>
                <a:ea typeface="Times New Roman" pitchFamily="18" charset="0"/>
              </a:rPr>
              <a:t>ljudima</a:t>
            </a:r>
            <a:r>
              <a:rPr lang="sl-SI" b="1" dirty="0">
                <a:solidFill>
                  <a:srgbClr val="C0504D"/>
                </a:solidFill>
                <a:latin typeface="Arial" pitchFamily="34" charset="0"/>
                <a:ea typeface="Times New Roman" pitchFamily="18" charset="0"/>
              </a:rPr>
              <a:t>  - </a:t>
            </a:r>
            <a:r>
              <a:rPr lang="sl-SI" b="1" dirty="0">
                <a:latin typeface="Arial" pitchFamily="34" charset="0"/>
                <a:ea typeface="Times New Roman" pitchFamily="18" charset="0"/>
              </a:rPr>
              <a:t>elementi često prisutni u međuljudskoj </a:t>
            </a:r>
            <a:r>
              <a:rPr lang="sl-SI" b="1" dirty="0" smtClean="0">
                <a:latin typeface="Arial" pitchFamily="34" charset="0"/>
                <a:ea typeface="Times New Roman" pitchFamily="18" charset="0"/>
              </a:rPr>
              <a:t>ljubavi</a:t>
            </a:r>
            <a:endParaRPr lang="sl-SI" b="1" dirty="0">
              <a:latin typeface="Arial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2743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Documents and Settings\Berna\Local Settings\Temporary Internet Files\Content.Word\P106098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 b="13352"/>
          <a:stretch/>
        </p:blipFill>
        <p:spPr bwMode="auto">
          <a:xfrm>
            <a:off x="395536" y="188641"/>
            <a:ext cx="4392488" cy="3096344"/>
          </a:xfrm>
          <a:prstGeom prst="roundRect">
            <a:avLst>
              <a:gd name="adj" fmla="val 16667"/>
            </a:avLst>
          </a:prstGeom>
          <a:ln w="38100" cmpd="dbl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 descr="F:\slike priroda i čvarci\Martinov pohod 14\P106098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r="15327"/>
          <a:stretch/>
        </p:blipFill>
        <p:spPr bwMode="auto">
          <a:xfrm>
            <a:off x="4410280" y="3168573"/>
            <a:ext cx="4410192" cy="3298915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ni okvir 3"/>
          <p:cNvSpPr txBox="1"/>
          <p:nvPr/>
        </p:nvSpPr>
        <p:spPr>
          <a:xfrm>
            <a:off x="5076056" y="677145"/>
            <a:ext cx="3744416" cy="18722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ea typeface="Calibri"/>
                <a:cs typeface="Times New Roman"/>
              </a:rPr>
              <a:t>MHK 2014.: putna  </a:t>
            </a:r>
            <a:r>
              <a:rPr lang="hr-HR" sz="2800" dirty="0" smtClean="0">
                <a:effectLst/>
                <a:ea typeface="Calibri"/>
                <a:cs typeface="Times New Roman"/>
              </a:rPr>
              <a:t>radionica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effectLst/>
                <a:ea typeface="Calibri"/>
                <a:cs typeface="Times New Roman"/>
              </a:rPr>
              <a:t> </a:t>
            </a:r>
            <a:r>
              <a:rPr lang="hr-HR" sz="2800" b="1" i="1" dirty="0">
                <a:effectLst/>
                <a:ea typeface="Calibri"/>
                <a:cs typeface="Times New Roman"/>
              </a:rPr>
              <a:t>Fotografiraj LJUBAV</a:t>
            </a:r>
            <a:endParaRPr lang="hr-HR" sz="2800" dirty="0">
              <a:effectLst/>
              <a:ea typeface="Calibri"/>
              <a:cs typeface="Times New Roman"/>
            </a:endParaRPr>
          </a:p>
        </p:txBody>
      </p:sp>
      <p:sp>
        <p:nvSpPr>
          <p:cNvPr id="5" name="Tekstni okvir 5"/>
          <p:cNvSpPr txBox="1"/>
          <p:nvPr/>
        </p:nvSpPr>
        <p:spPr>
          <a:xfrm rot="473384">
            <a:off x="2442666" y="3284985"/>
            <a:ext cx="1742877" cy="677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E36C0A"/>
                </a:solidFill>
                <a:effectLst/>
                <a:latin typeface="Calibri"/>
                <a:ea typeface="Calibri"/>
                <a:cs typeface="Times New Roman"/>
              </a:rPr>
              <a:t>platane na dlanu jesenske igre boja</a:t>
            </a:r>
            <a:endParaRPr lang="hr-H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kstni okvir 4"/>
          <p:cNvSpPr txBox="1"/>
          <p:nvPr/>
        </p:nvSpPr>
        <p:spPr>
          <a:xfrm rot="21088472">
            <a:off x="2922172" y="4984878"/>
            <a:ext cx="1764196" cy="864096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E36C0A"/>
                </a:solidFill>
                <a:effectLst/>
                <a:ea typeface="Calibri"/>
                <a:cs typeface="Times New Roman"/>
              </a:rPr>
              <a:t>toplim suncem preplavljeni par u studenome</a:t>
            </a:r>
            <a:endParaRPr lang="hr-HR" sz="1100" dirty="0">
              <a:effectLst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993">
            <a:off x="771225" y="2700571"/>
            <a:ext cx="1435690" cy="39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41607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Radionice u MHK 2014.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395536" y="1362187"/>
            <a:ext cx="3994234" cy="42165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Ljubav</a:t>
            </a:r>
          </a:p>
          <a:p>
            <a:pPr algn="ctr">
              <a:spcAft>
                <a:spcPts val="0"/>
              </a:spcAft>
            </a:pPr>
            <a:r>
              <a:rPr lang="hr-HR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je to sve</a:t>
            </a:r>
          </a:p>
          <a:p>
            <a:pPr algn="ctr">
              <a:spcAft>
                <a:spcPts val="0"/>
              </a:spcAft>
            </a:pPr>
            <a:r>
              <a:rPr lang="hr-HR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</a:t>
            </a:r>
            <a:r>
              <a:rPr lang="hr-H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 vrstama ljubavi, </a:t>
            </a:r>
            <a:r>
              <a:rPr lang="hr-HR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prepoznavanje </a:t>
            </a:r>
            <a:r>
              <a:rPr lang="hr-H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ljubavi - plakat</a:t>
            </a:r>
            <a:endParaRPr lang="hr-H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708872" y="1340074"/>
            <a:ext cx="3994234" cy="42165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Poetska terapija</a:t>
            </a:r>
            <a:endParaRPr lang="hr-H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hr-HR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</a:t>
            </a:r>
            <a:r>
              <a:rPr lang="hr-HR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tekst misaone i ljubavne pjesme nas oplemenjuje i razvija </a:t>
            </a:r>
          </a:p>
        </p:txBody>
      </p:sp>
      <p:pic>
        <p:nvPicPr>
          <p:cNvPr id="12290" name="Picture 2" descr="https://encrypted-tbn1.gstatic.com/images?q=tbn:ANd9GcTD80waJAjNuMzhMCoSh6NWfw3lOMYL03nuBXglEvsiXDMIfsU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30272"/>
            <a:ext cx="8386722" cy="12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37165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erna\Desktop\mhk slike\PB131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52726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erna\Desktop\mhk slike\radionica  1,2\PA221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72" y="260648"/>
            <a:ext cx="4709428" cy="283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Berna\Desktop\mhk slike\radionica  1,2\PA2210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72" y="3204592"/>
            <a:ext cx="4709428" cy="33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20309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Berna\Desktop\mhk slike\radionica  1,2\PA221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396747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644008" y="818709"/>
            <a:ext cx="40324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FF0000"/>
                </a:solidFill>
              </a:rPr>
              <a:t>Slike  i rezultati 2 radionica o Ljubavi</a:t>
            </a:r>
            <a:endParaRPr lang="hr-HR" sz="360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3429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72306"/>
      </p:ext>
    </p:extLst>
  </p:cSld>
  <p:clrMapOvr>
    <a:masterClrMapping/>
  </p:clrMapOvr>
  <p:transition spd="slow">
    <p:pull dir="r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823</Words>
  <Application>Microsoft Office PowerPoint</Application>
  <PresentationFormat>Prikaz na zaslonu (4:3)</PresentationFormat>
  <Paragraphs>145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tema</vt:lpstr>
      <vt:lpstr>Mjesec hrvatske knjige 2014.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Radionice u MHK 2014.</vt:lpstr>
      <vt:lpstr>PowerPointova prezentacija</vt:lpstr>
      <vt:lpstr>PowerPointova prezentacija</vt:lpstr>
      <vt:lpstr>Radionica poetske terapije, 29. listopada 2014.</vt:lpstr>
      <vt:lpstr>PowerPointova prezentacija</vt:lpstr>
      <vt:lpstr>PowerPointova prezentacija</vt:lpstr>
      <vt:lpstr>PowerPointova prezentacija</vt:lpstr>
      <vt:lpstr>Čokolada, zdravlje i… ŠTO SAD LJUBAV IMA S TIM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pripremila prof. Bernarda Šeligo knjižničarka SŠ Pregrada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cp:lastModifiedBy>Berna</cp:lastModifiedBy>
  <cp:revision>29</cp:revision>
  <dcterms:modified xsi:type="dcterms:W3CDTF">2014-11-18T09:05:54Z</dcterms:modified>
</cp:coreProperties>
</file>