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8" r:id="rId6"/>
    <p:sldId id="259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9" autoAdjust="0"/>
  </p:normalViewPr>
  <p:slideViewPr>
    <p:cSldViewPr>
      <p:cViewPr>
        <p:scale>
          <a:sx n="60" d="100"/>
          <a:sy n="60" d="100"/>
        </p:scale>
        <p:origin x="-52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87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1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8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73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1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3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21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60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9276-26B3-45C2-877D-C47F18DD028F}" type="datetimeFigureOut">
              <a:rPr lang="hr-HR" smtClean="0"/>
              <a:t>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5E42-CB2E-477A-88A4-99CEE4D516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9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 Black" pitchFamily="34" charset="0"/>
              </a:rPr>
              <a:t>ČIMBENICI RIZIKA ZA KARDIOVASKULARNE BOLESTI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Mario Burić, Dino Lovrenčić, Valerija Plečko, Sara Pondeljak, Edi Rogina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4040188" cy="639762"/>
          </a:xfrm>
        </p:spPr>
        <p:txBody>
          <a:bodyPr/>
          <a:lstStyle/>
          <a:p>
            <a:pPr algn="ctr"/>
            <a:r>
              <a:rPr lang="hr-HR" dirty="0" smtClean="0"/>
              <a:t>ZASIĆENE MASNE KISELINE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4040188" cy="3951288"/>
          </a:xfrm>
        </p:spPr>
        <p:txBody>
          <a:bodyPr/>
          <a:lstStyle/>
          <a:p>
            <a:r>
              <a:rPr lang="hr-HR" dirty="0"/>
              <a:t>j</a:t>
            </a:r>
            <a:r>
              <a:rPr lang="hr-HR" dirty="0" smtClean="0"/>
              <a:t>ednostruka veza izmeđa atoma ugljika u molekuli</a:t>
            </a:r>
          </a:p>
          <a:p>
            <a:r>
              <a:rPr lang="hr-HR" dirty="0" smtClean="0"/>
              <a:t>‘’loše’’</a:t>
            </a:r>
          </a:p>
          <a:p>
            <a:r>
              <a:rPr lang="hr-HR" dirty="0" smtClean="0"/>
              <a:t>podižu razinu kolesterola</a:t>
            </a:r>
          </a:p>
          <a:p>
            <a:r>
              <a:rPr lang="hr-HR" dirty="0"/>
              <a:t> uzrokuju dijabetes i debljanje, bolesti srca </a:t>
            </a:r>
            <a:r>
              <a:rPr lang="hr-HR" dirty="0" smtClean="0"/>
              <a:t>i krvnih žila</a:t>
            </a:r>
          </a:p>
          <a:p>
            <a:r>
              <a:rPr lang="hr-HR" dirty="0" smtClean="0"/>
              <a:t>meso, jaja, mliječni proizvodi, kokos, kikiriki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60648"/>
            <a:ext cx="4041775" cy="639762"/>
          </a:xfrm>
        </p:spPr>
        <p:txBody>
          <a:bodyPr/>
          <a:lstStyle/>
          <a:p>
            <a:pPr algn="ctr"/>
            <a:r>
              <a:rPr lang="hr-HR" dirty="0" smtClean="0"/>
              <a:t>NEZASIĆENE MASNE KISELINE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176464" cy="5472608"/>
          </a:xfrm>
        </p:spPr>
        <p:txBody>
          <a:bodyPr>
            <a:noAutofit/>
          </a:bodyPr>
          <a:lstStyle/>
          <a:p>
            <a:r>
              <a:rPr lang="hr-HR" dirty="0"/>
              <a:t>d</a:t>
            </a:r>
            <a:r>
              <a:rPr lang="hr-HR" dirty="0" smtClean="0"/>
              <a:t>vostruka veza između atoma ugljika u molekuli</a:t>
            </a:r>
          </a:p>
          <a:p>
            <a:r>
              <a:rPr lang="vi-VN" dirty="0">
                <a:latin typeface="Calibri" pitchFamily="34" charset="0"/>
              </a:rPr>
              <a:t>spuštaju razinu lošeg </a:t>
            </a:r>
            <a:r>
              <a:rPr lang="vi-VN" dirty="0" smtClean="0">
                <a:latin typeface="Calibri" pitchFamily="34" charset="0"/>
              </a:rPr>
              <a:t>kolesterola</a:t>
            </a:r>
            <a:endParaRPr lang="vi-VN" dirty="0">
              <a:latin typeface="Calibri" pitchFamily="34" charset="0"/>
            </a:endParaRPr>
          </a:p>
          <a:p>
            <a:r>
              <a:rPr lang="vi-VN" dirty="0">
                <a:latin typeface="Calibri" pitchFamily="34" charset="0"/>
              </a:rPr>
              <a:t>poboljšavaju krvožilni </a:t>
            </a:r>
            <a:r>
              <a:rPr lang="vi-VN" dirty="0" smtClean="0">
                <a:latin typeface="Calibri" pitchFamily="34" charset="0"/>
              </a:rPr>
              <a:t>sustav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</a:rPr>
              <a:t>dobro </a:t>
            </a:r>
            <a:r>
              <a:rPr lang="vi-VN" dirty="0">
                <a:latin typeface="Calibri" pitchFamily="34" charset="0"/>
              </a:rPr>
              <a:t>utječu na mozak, čine kosu sjajnijom, kožu pomlađuju, reguliraju </a:t>
            </a:r>
            <a:r>
              <a:rPr lang="vi-VN" dirty="0" smtClean="0">
                <a:latin typeface="Calibri" pitchFamily="34" charset="0"/>
              </a:rPr>
              <a:t>san</a:t>
            </a:r>
            <a:endParaRPr lang="vi-VN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u</a:t>
            </a:r>
            <a:r>
              <a:rPr lang="vi-VN" dirty="0" smtClean="0">
                <a:latin typeface="Calibri" pitchFamily="34" charset="0"/>
              </a:rPr>
              <a:t>lja </a:t>
            </a:r>
            <a:r>
              <a:rPr lang="hr-HR" dirty="0" smtClean="0">
                <a:latin typeface="Calibri" pitchFamily="34" charset="0"/>
              </a:rPr>
              <a:t>(</a:t>
            </a:r>
            <a:r>
              <a:rPr lang="hr-HR" dirty="0">
                <a:latin typeface="Calibri" pitchFamily="34" charset="0"/>
              </a:rPr>
              <a:t>m</a:t>
            </a:r>
            <a:r>
              <a:rPr lang="vi-VN" dirty="0" smtClean="0">
                <a:latin typeface="Calibri" pitchFamily="34" charset="0"/>
              </a:rPr>
              <a:t>aslinovo</a:t>
            </a:r>
            <a:r>
              <a:rPr lang="vi-VN" dirty="0">
                <a:latin typeface="Calibri" pitchFamily="34" charset="0"/>
              </a:rPr>
              <a:t>, laneno, soja, </a:t>
            </a:r>
            <a:r>
              <a:rPr lang="vi-VN" dirty="0" smtClean="0">
                <a:latin typeface="Calibri" pitchFamily="34" charset="0"/>
              </a:rPr>
              <a:t>kanola</a:t>
            </a:r>
            <a:r>
              <a:rPr lang="hr-HR" dirty="0" smtClean="0">
                <a:latin typeface="Calibri" pitchFamily="34" charset="0"/>
              </a:rPr>
              <a:t>), orašasti plodovi (</a:t>
            </a:r>
            <a:r>
              <a:rPr lang="vi-VN" dirty="0" smtClean="0">
                <a:latin typeface="Calibri" pitchFamily="34" charset="0"/>
              </a:rPr>
              <a:t>brazilski </a:t>
            </a:r>
            <a:r>
              <a:rPr lang="vi-VN" dirty="0">
                <a:latin typeface="Calibri" pitchFamily="34" charset="0"/>
              </a:rPr>
              <a:t>orah, indijski orah, običan orah, pistacija, </a:t>
            </a:r>
            <a:r>
              <a:rPr lang="vi-VN" dirty="0" smtClean="0">
                <a:latin typeface="Calibri" pitchFamily="34" charset="0"/>
              </a:rPr>
              <a:t>lješnjak</a:t>
            </a:r>
            <a:r>
              <a:rPr lang="hr-HR" dirty="0" smtClean="0">
                <a:latin typeface="Calibri" pitchFamily="34" charset="0"/>
              </a:rPr>
              <a:t>), r</a:t>
            </a:r>
            <a:r>
              <a:rPr lang="vi-VN" dirty="0" smtClean="0">
                <a:latin typeface="Calibri" pitchFamily="34" charset="0"/>
              </a:rPr>
              <a:t>azne ribe</a:t>
            </a:r>
            <a:r>
              <a:rPr lang="hr-HR" dirty="0" smtClean="0">
                <a:latin typeface="Calibri" pitchFamily="34" charset="0"/>
              </a:rPr>
              <a:t> (t</a:t>
            </a:r>
            <a:r>
              <a:rPr lang="vi-VN" dirty="0" smtClean="0">
                <a:latin typeface="Calibri" pitchFamily="34" charset="0"/>
              </a:rPr>
              <a:t>una</a:t>
            </a:r>
            <a:r>
              <a:rPr lang="vi-VN" dirty="0">
                <a:latin typeface="Calibri" pitchFamily="34" charset="0"/>
              </a:rPr>
              <a:t>, losos, sardina, </a:t>
            </a:r>
            <a:r>
              <a:rPr lang="vi-VN" dirty="0" smtClean="0">
                <a:latin typeface="Calibri" pitchFamily="34" charset="0"/>
              </a:rPr>
              <a:t>haringa</a:t>
            </a:r>
            <a:r>
              <a:rPr lang="hr-HR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" y="5001886"/>
            <a:ext cx="2628900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19" y="5126630"/>
            <a:ext cx="2250554" cy="1484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3" name="Rectangle 2"/>
          <p:cNvSpPr/>
          <p:nvPr/>
        </p:nvSpPr>
        <p:spPr>
          <a:xfrm>
            <a:off x="1694709" y="548680"/>
            <a:ext cx="57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HVALA NA PAŽNJI !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07" y="1954560"/>
            <a:ext cx="5135091" cy="384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0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NEZAVISNI ČIMBENICI RIZIKA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ob</a:t>
            </a:r>
          </a:p>
          <a:p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pol</a:t>
            </a:r>
          </a:p>
          <a:p>
            <a:endParaRPr lang="hr-HR" dirty="0"/>
          </a:p>
          <a:p>
            <a:r>
              <a:rPr lang="hr-HR" dirty="0" smtClean="0"/>
              <a:t>nasljeđe</a:t>
            </a:r>
          </a:p>
          <a:p>
            <a:endParaRPr lang="hr-HR" dirty="0"/>
          </a:p>
          <a:p>
            <a:r>
              <a:rPr lang="hr-HR" dirty="0"/>
              <a:t>t</a:t>
            </a:r>
            <a:r>
              <a:rPr lang="hr-HR" dirty="0" smtClean="0"/>
              <a:t>ip osobnosti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21146"/>
            <a:ext cx="3937619" cy="262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43" y="4149080"/>
            <a:ext cx="2910728" cy="214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93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ZAVISNI ČIMBENICI RIZIKA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tjelesna neaktivnost</a:t>
            </a:r>
          </a:p>
          <a:p>
            <a:r>
              <a:rPr lang="hr-HR" dirty="0"/>
              <a:t>p</a:t>
            </a:r>
            <a:r>
              <a:rPr lang="hr-HR" dirty="0" smtClean="0"/>
              <a:t>ušenje</a:t>
            </a:r>
          </a:p>
          <a:p>
            <a:r>
              <a:rPr lang="hr-HR" dirty="0"/>
              <a:t>š</a:t>
            </a:r>
            <a:r>
              <a:rPr lang="hr-HR" dirty="0" smtClean="0"/>
              <a:t>ećerna bolest</a:t>
            </a:r>
          </a:p>
          <a:p>
            <a:r>
              <a:rPr lang="hr-HR" dirty="0"/>
              <a:t>h</a:t>
            </a:r>
            <a:r>
              <a:rPr lang="hr-HR" dirty="0" smtClean="0"/>
              <a:t>ipertenzija</a:t>
            </a:r>
          </a:p>
          <a:p>
            <a:r>
              <a:rPr lang="hr-HR" dirty="0"/>
              <a:t>h</a:t>
            </a:r>
            <a:r>
              <a:rPr lang="hr-HR" dirty="0" smtClean="0"/>
              <a:t>iperlipidemija (kolesterol, trigliceridi, lipoproteini)</a:t>
            </a:r>
          </a:p>
          <a:p>
            <a:r>
              <a:rPr lang="hr-HR" dirty="0"/>
              <a:t>f</a:t>
            </a:r>
            <a:r>
              <a:rPr lang="hr-HR" dirty="0" smtClean="0"/>
              <a:t>aktori zgrušavanja krvi</a:t>
            </a:r>
          </a:p>
          <a:p>
            <a:r>
              <a:rPr lang="hr-HR" dirty="0" smtClean="0"/>
              <a:t>hipertoničnost krvne plazme</a:t>
            </a:r>
          </a:p>
          <a:p>
            <a:r>
              <a:rPr lang="hr-HR" dirty="0"/>
              <a:t>s</a:t>
            </a:r>
            <a:r>
              <a:rPr lang="hr-HR" dirty="0" smtClean="0"/>
              <a:t>tresni oblik života</a:t>
            </a:r>
          </a:p>
          <a:p>
            <a:r>
              <a:rPr lang="hr-HR" dirty="0"/>
              <a:t>p</a:t>
            </a:r>
            <a:r>
              <a:rPr lang="hr-HR" dirty="0" smtClean="0"/>
              <a:t>retilost</a:t>
            </a:r>
          </a:p>
          <a:p>
            <a:r>
              <a:rPr lang="hr-HR" dirty="0"/>
              <a:t>m</a:t>
            </a:r>
            <a:r>
              <a:rPr lang="hr-HR" dirty="0" smtClean="0"/>
              <a:t>etabolični sindrom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104977" cy="194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7"/>
            <a:ext cx="3932237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KRVNI TLAK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ajvažniji čimbenik rizika za moždani udar</a:t>
            </a:r>
          </a:p>
          <a:p>
            <a:r>
              <a:rPr lang="hr-HR" dirty="0"/>
              <a:t>j</a:t>
            </a:r>
            <a:r>
              <a:rPr lang="hr-HR" dirty="0" smtClean="0"/>
              <a:t>edan od najbitnijih rizičnih čimbenika za bolesti srca i krvnih žila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094362" cy="346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071"/>
            <a:ext cx="8229600" cy="1143000"/>
          </a:xfrm>
        </p:spPr>
        <p:txBody>
          <a:bodyPr/>
          <a:lstStyle/>
          <a:p>
            <a:r>
              <a:rPr lang="hr-HR" b="1" dirty="0" smtClean="0"/>
              <a:t>PUŠENJE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hr-HR" dirty="0"/>
              <a:t>preko 4000 kemijskih spojeva u duhanskom dimu (nikotin!)</a:t>
            </a:r>
          </a:p>
          <a:p>
            <a:r>
              <a:rPr lang="hr-HR" dirty="0"/>
              <a:t> nikotin 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adrenalin i noradrenalin 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ubrzan rad srca, kontrakcije malih krvnih žila, porast krvnog tlaka</a:t>
            </a:r>
          </a:p>
          <a:p>
            <a:r>
              <a:rPr lang="hr-HR" dirty="0"/>
              <a:t> inhalirani </a:t>
            </a:r>
            <a:r>
              <a:rPr lang="hr-HR" dirty="0" smtClean="0"/>
              <a:t>dim </a:t>
            </a:r>
            <a:r>
              <a:rPr lang="hr-HR" dirty="0" smtClean="0">
                <a:sym typeface="Wingdings" pitchFamily="2" charset="2"/>
              </a:rPr>
              <a:t></a:t>
            </a:r>
            <a:r>
              <a:rPr lang="hr-HR" dirty="0" smtClean="0"/>
              <a:t> </a:t>
            </a:r>
            <a:r>
              <a:rPr lang="hr-HR" dirty="0"/>
              <a:t>pluća </a:t>
            </a:r>
            <a:r>
              <a:rPr lang="hr-HR" smtClean="0">
                <a:sym typeface="Wingdings" pitchFamily="2" charset="2"/>
              </a:rPr>
              <a:t></a:t>
            </a:r>
            <a:r>
              <a:rPr lang="hr-HR" smtClean="0"/>
              <a:t>oštećenje </a:t>
            </a:r>
            <a:r>
              <a:rPr lang="hr-HR" dirty="0"/>
              <a:t>krvnih žila i ateroskleroza</a:t>
            </a:r>
          </a:p>
          <a:p>
            <a:pPr marL="0" indent="0">
              <a:buNone/>
            </a:pPr>
            <a:r>
              <a:rPr lang="hr-HR" dirty="0"/>
              <a:t> =&gt; angina pektoris i srčani udar, moždani udar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67318"/>
            <a:ext cx="3639128" cy="179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0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BMI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OPSEG STRUKA</a:t>
            </a:r>
          </a:p>
          <a:p>
            <a:r>
              <a:rPr lang="hr-HR" dirty="0"/>
              <a:t>p</a:t>
            </a:r>
            <a:r>
              <a:rPr lang="hr-HR" dirty="0" smtClean="0"/>
              <a:t>ovećan rizik: 94-101 cm, 80-87 cm</a:t>
            </a:r>
          </a:p>
          <a:p>
            <a:r>
              <a:rPr lang="hr-HR" dirty="0"/>
              <a:t>v</a:t>
            </a:r>
            <a:r>
              <a:rPr lang="hr-HR" dirty="0" smtClean="0"/>
              <a:t>isoki rizik: &gt;102 cm, &gt;88 cm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45748" cy="289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ATEROSKLEROZA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opći pojam za zadebljanje i otvrdnuće stijenke arterije</a:t>
            </a:r>
          </a:p>
          <a:p>
            <a:r>
              <a:rPr lang="hr-HR" dirty="0" smtClean="0"/>
              <a:t>aterosklerotične krvne žile – smanjen promjer</a:t>
            </a:r>
          </a:p>
          <a:p>
            <a:r>
              <a:rPr lang="hr-HR" dirty="0"/>
              <a:t>u</a:t>
            </a:r>
            <a:r>
              <a:rPr lang="hr-HR" dirty="0" smtClean="0"/>
              <a:t>groženi: ljudi koji obilnije jedu masnu hranu, pušači, predebele osobe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84" y="4005064"/>
            <a:ext cx="3513345" cy="26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7371"/>
            <a:ext cx="3334147" cy="2336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ATEROSKLEROZA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rana bogata kolesterolom (mastima i uljima) – uzrokuje koronarne srčane bolesti, poremećaje u krvotoku mozga, bubrega i drugih organa</a:t>
            </a:r>
          </a:p>
          <a:p>
            <a:r>
              <a:rPr lang="hr-HR" dirty="0"/>
              <a:t>p</a:t>
            </a:r>
            <a:r>
              <a:rPr lang="hr-HR" dirty="0" smtClean="0"/>
              <a:t>redebele osobe – zbog pretjerane proizvodnje kolesterola u jestri mogu imati u krvi 70 do 80% više kolesterola od normalnih vrijednosti (3,65-4,7 mmol/L)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50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LIPOPROTEINI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LDL</a:t>
            </a:r>
          </a:p>
          <a:p>
            <a:pPr marL="0" indent="0" algn="ctr">
              <a:buNone/>
            </a:pPr>
            <a:endParaRPr lang="hr-HR" dirty="0"/>
          </a:p>
          <a:p>
            <a:r>
              <a:rPr lang="hr-HR" dirty="0"/>
              <a:t>č</a:t>
            </a:r>
            <a:r>
              <a:rPr lang="hr-HR" dirty="0" smtClean="0"/>
              <a:t>estice niske gustoće</a:t>
            </a:r>
          </a:p>
          <a:p>
            <a:r>
              <a:rPr lang="hr-HR" dirty="0" smtClean="0"/>
              <a:t>‘’loši kolestelor’’</a:t>
            </a:r>
          </a:p>
          <a:p>
            <a:r>
              <a:rPr lang="hr-HR" dirty="0"/>
              <a:t>o</a:t>
            </a:r>
            <a:r>
              <a:rPr lang="hr-HR" dirty="0" smtClean="0"/>
              <a:t>dlaže se u tkiva i stijenke krvnih žila</a:t>
            </a:r>
          </a:p>
          <a:p>
            <a:r>
              <a:rPr lang="hr-HR" dirty="0" smtClean="0"/>
              <a:t>&lt; 3 mmol/L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HDL</a:t>
            </a:r>
          </a:p>
          <a:p>
            <a:pPr marL="0" indent="0" algn="ctr">
              <a:buNone/>
            </a:pPr>
            <a:endParaRPr lang="hr-HR" dirty="0" smtClean="0"/>
          </a:p>
          <a:p>
            <a:r>
              <a:rPr lang="hr-HR" dirty="0"/>
              <a:t>č</a:t>
            </a:r>
            <a:r>
              <a:rPr lang="hr-HR" dirty="0" smtClean="0"/>
              <a:t>estice visoke gustoće</a:t>
            </a:r>
          </a:p>
          <a:p>
            <a:r>
              <a:rPr lang="hr-HR" dirty="0" smtClean="0"/>
              <a:t>‘’dobri kolesterol’’</a:t>
            </a:r>
          </a:p>
          <a:p>
            <a:r>
              <a:rPr lang="hr-HR" dirty="0" smtClean="0"/>
              <a:t>‘’čistači’’</a:t>
            </a:r>
          </a:p>
          <a:p>
            <a:r>
              <a:rPr lang="hr-HR" dirty="0" smtClean="0"/>
              <a:t>m &gt;1 mmol/L</a:t>
            </a:r>
          </a:p>
          <a:p>
            <a:r>
              <a:rPr lang="hr-HR" dirty="0" smtClean="0"/>
              <a:t>ž &gt; 1,2 mmol/L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2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379</Words>
  <Application>Microsoft Office PowerPoint</Application>
  <PresentationFormat>Prikaz na zaslonu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ČIMBENICI RIZIKA ZA KARDIOVASKULARNE BOLESTI</vt:lpstr>
      <vt:lpstr>NEZAVISNI ČIMBENICI RIZIKA</vt:lpstr>
      <vt:lpstr>ZAVISNI ČIMBENICI RIZIKA</vt:lpstr>
      <vt:lpstr>KRVNI TLAK</vt:lpstr>
      <vt:lpstr>PUŠENJE</vt:lpstr>
      <vt:lpstr>BMI</vt:lpstr>
      <vt:lpstr>ATEROSKLEROZA</vt:lpstr>
      <vt:lpstr>ATEROSKLEROZA</vt:lpstr>
      <vt:lpstr>LIPOPROTEINI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ČIMBENICI RIZIKA ZA KARDIOVASKULARNE BOLESTI</dc:title>
  <dc:creator>Valerija</dc:creator>
  <cp:lastModifiedBy>korisnik</cp:lastModifiedBy>
  <cp:revision>13</cp:revision>
  <dcterms:created xsi:type="dcterms:W3CDTF">2015-09-28T18:09:58Z</dcterms:created>
  <dcterms:modified xsi:type="dcterms:W3CDTF">2015-10-01T10:45:41Z</dcterms:modified>
</cp:coreProperties>
</file>