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87" r:id="rId4"/>
    <p:sldId id="285" r:id="rId5"/>
    <p:sldId id="275" r:id="rId6"/>
    <p:sldId id="330" r:id="rId7"/>
    <p:sldId id="331" r:id="rId8"/>
    <p:sldId id="310" r:id="rId9"/>
    <p:sldId id="334" r:id="rId10"/>
    <p:sldId id="332" r:id="rId11"/>
    <p:sldId id="333" r:id="rId12"/>
    <p:sldId id="336" r:id="rId13"/>
    <p:sldId id="335" r:id="rId14"/>
    <p:sldId id="337" r:id="rId15"/>
    <p:sldId id="338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66"/>
    <a:srgbClr val="66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543" autoAdjust="0"/>
  </p:normalViewPr>
  <p:slideViewPr>
    <p:cSldViewPr>
      <p:cViewPr>
        <p:scale>
          <a:sx n="67" d="100"/>
          <a:sy n="67" d="100"/>
        </p:scale>
        <p:origin x="-176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" name="laser.wav"/>
          </p:stSnd>
        </p:sndAc>
      </p:transition>
    </mc:Choice>
    <mc:Fallback xmlns="">
      <p:transition spd="med" advClick="0" advTm="38000">
        <p:fade/>
        <p:sndAc>
          <p:stSnd>
            <p:snd r:embed="rId3" name="las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7DC5620-FEE8-48EB-9A7B-BA23E13E3300}" type="datetimeFigureOut">
              <a:rPr lang="hr-HR" smtClean="0"/>
              <a:t>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A97B5E-06B1-4754-B93C-CB1BEF6A7D8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13" name="laser.wav"/>
          </p:stSnd>
        </p:sndAc>
      </p:transition>
    </mc:Choice>
    <mc:Fallback xmlns="">
      <p:transition spd="med" advClick="0" advTm="38000">
        <p:fade/>
        <p:sndAc>
          <p:stSnd>
            <p:snd r:embed="rId15" name="laser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62000" y="260648"/>
            <a:ext cx="7543800" cy="3960440"/>
          </a:xfrm>
        </p:spPr>
        <p:txBody>
          <a:bodyPr/>
          <a:lstStyle/>
          <a:p>
            <a:r>
              <a:rPr lang="hr-HR" sz="7200" dirty="0" smtClean="0">
                <a:solidFill>
                  <a:srgbClr val="0070C0"/>
                </a:solidFill>
              </a:rPr>
              <a:t>državna natjecanja </a:t>
            </a:r>
            <a:endParaRPr lang="hr-HR" sz="7200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4724400"/>
            <a:ext cx="8352928" cy="9906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Rezultati naših učenika i mentora šk. </a:t>
            </a:r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od.2015./2016.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3475167"/>
            <a:ext cx="6781800" cy="269703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hr-HR" dirty="0"/>
              <a:t>Naši učenici osvojili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1</a:t>
            </a:r>
            <a:r>
              <a:rPr lang="hr-HR" dirty="0"/>
              <a:t>. mjesto na državnom Ekološkom </a:t>
            </a:r>
            <a:r>
              <a:rPr lang="hr-HR" dirty="0" smtClean="0"/>
              <a:t>kvizu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95536" y="476672"/>
            <a:ext cx="8424936" cy="92333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dirty="0"/>
              <a:t>U hotelu „Matija Gubec“ u Stubičkim Toplicama od 15. do 17. travnja održano je svehrvatsko natjecanje </a:t>
            </a:r>
            <a:r>
              <a:rPr lang="hr-HR" b="1" dirty="0"/>
              <a:t>Ekološki kviz "Lijepa naša"</a:t>
            </a:r>
            <a:r>
              <a:rPr lang="hr-HR" dirty="0"/>
              <a:t> na kojem se natjecalo 35 osnovnih i 17 srednjih škola s područja </a:t>
            </a:r>
            <a:r>
              <a:rPr lang="hr-HR" dirty="0" smtClean="0"/>
              <a:t>Hrvatske </a:t>
            </a:r>
            <a:r>
              <a:rPr lang="hr-HR" dirty="0"/>
              <a:t>te hrvatske škole iz Vojvodine i </a:t>
            </a:r>
            <a:r>
              <a:rPr lang="hr-HR" dirty="0" smtClean="0"/>
              <a:t>BiH.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95536" y="1628800"/>
            <a:ext cx="8424936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hr-HR" sz="2000" dirty="0" smtClean="0"/>
              <a:t>Školu su predstavljali učenici</a:t>
            </a:r>
            <a:r>
              <a:rPr lang="hr-HR" sz="2000" dirty="0"/>
              <a:t>: </a:t>
            </a:r>
            <a:endParaRPr lang="hr-HR" sz="2000" dirty="0" smtClean="0"/>
          </a:p>
          <a:p>
            <a:endParaRPr lang="hr-HR" sz="2000" dirty="0" smtClean="0"/>
          </a:p>
          <a:p>
            <a:pPr algn="ctr"/>
            <a:r>
              <a:rPr lang="hr-HR" sz="2800" b="1" dirty="0" smtClean="0"/>
              <a:t>Leonardo </a:t>
            </a:r>
            <a:r>
              <a:rPr lang="hr-HR" sz="2800" b="1" dirty="0" err="1"/>
              <a:t>Biruš</a:t>
            </a:r>
            <a:r>
              <a:rPr lang="hr-HR" sz="2800" dirty="0"/>
              <a:t>, </a:t>
            </a:r>
            <a:r>
              <a:rPr lang="hr-HR" sz="2800" dirty="0" smtClean="0"/>
              <a:t>1.a</a:t>
            </a:r>
            <a:r>
              <a:rPr lang="hr-HR" sz="2800" dirty="0"/>
              <a:t>, </a:t>
            </a:r>
            <a:r>
              <a:rPr lang="hr-HR" sz="2800" b="1" dirty="0"/>
              <a:t>Ema </a:t>
            </a:r>
            <a:r>
              <a:rPr lang="hr-HR" sz="2800" b="1" dirty="0" smtClean="0"/>
              <a:t>Barić</a:t>
            </a:r>
            <a:r>
              <a:rPr lang="hr-HR" sz="2800" dirty="0" smtClean="0"/>
              <a:t>, 2.a </a:t>
            </a:r>
          </a:p>
          <a:p>
            <a:pPr algn="ctr"/>
            <a:r>
              <a:rPr lang="hr-HR" sz="2800" b="1" dirty="0" smtClean="0"/>
              <a:t>Bruna Horvat</a:t>
            </a:r>
            <a:r>
              <a:rPr lang="hr-HR" sz="2800" dirty="0" smtClean="0"/>
              <a:t>, 3.a  i </a:t>
            </a:r>
            <a:r>
              <a:rPr lang="hr-HR" sz="2800" b="1" dirty="0" smtClean="0"/>
              <a:t>Marko Ilić</a:t>
            </a:r>
            <a:r>
              <a:rPr lang="hr-HR" sz="2800" dirty="0" smtClean="0"/>
              <a:t>, 4.a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296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4" name="laser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s-pregrada.skole.hr/upload/ss-pregrada/newsattach/731/IMG_8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85" y="352791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s-pregrada.skole.hr/upload/ss-pregrada/newsattach/731/IMG_81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21753" r="10488" b="7926"/>
          <a:stretch/>
        </p:blipFill>
        <p:spPr bwMode="auto">
          <a:xfrm>
            <a:off x="5007064" y="134888"/>
            <a:ext cx="3919604" cy="34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s-pregrada.skole.hr/upload/ss-pregrada/newsattach/731/IMG_814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6137" r="3363"/>
          <a:stretch/>
        </p:blipFill>
        <p:spPr bwMode="auto">
          <a:xfrm rot="21303419">
            <a:off x="153814" y="1232756"/>
            <a:ext cx="50236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6" name="laser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Državno natjecanje i smotra</a:t>
            </a:r>
            <a:br>
              <a:rPr lang="hr-HR" dirty="0" smtClean="0"/>
            </a:br>
            <a:r>
              <a:rPr lang="hr-HR" dirty="0" smtClean="0"/>
              <a:t>iz </a:t>
            </a:r>
            <a:r>
              <a:rPr lang="hr-HR" sz="6000" dirty="0" smtClean="0"/>
              <a:t>Fizike</a:t>
            </a:r>
            <a:endParaRPr lang="hr-HR" sz="6000" dirty="0"/>
          </a:p>
        </p:txBody>
      </p:sp>
      <p:pic>
        <p:nvPicPr>
          <p:cNvPr id="1027" name="Picture 3" descr="C:\Users\korisnik\Desktop\DRŽAVNO FIZIKA\fizi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094"/>
            <a:ext cx="4186675" cy="43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 rot="474904">
            <a:off x="4421222" y="711622"/>
            <a:ext cx="4503699" cy="32970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hr-HR" sz="2800" b="1" dirty="0"/>
              <a:t>Naš učenik </a:t>
            </a:r>
            <a:r>
              <a:rPr lang="hr-HR" sz="3000" b="1" dirty="0"/>
              <a:t>David </a:t>
            </a:r>
            <a:r>
              <a:rPr lang="hr-HR" sz="3000" b="1" dirty="0" err="1"/>
              <a:t>Vuzem</a:t>
            </a:r>
            <a:r>
              <a:rPr lang="hr-HR" sz="3000" b="1" dirty="0"/>
              <a:t> iz 3.b razreda natjecao se u znanju u kategoriji 3. razreda SŠ i osvojio 9. mjesto. </a:t>
            </a:r>
            <a:endParaRPr lang="hr-HR" sz="3000" b="1" dirty="0" smtClean="0"/>
          </a:p>
          <a:p>
            <a:pPr algn="ctr"/>
            <a:r>
              <a:rPr lang="hr-HR" sz="2800" b="1" dirty="0" smtClean="0"/>
              <a:t>Njegova </a:t>
            </a:r>
            <a:r>
              <a:rPr lang="hr-HR" sz="2800" b="1" dirty="0" err="1"/>
              <a:t>menorica</a:t>
            </a:r>
            <a:r>
              <a:rPr lang="hr-HR" sz="2800" b="1" dirty="0"/>
              <a:t> je </a:t>
            </a:r>
            <a:r>
              <a:rPr lang="hr-HR" sz="3000" b="1" dirty="0"/>
              <a:t>prof. Ksenija </a:t>
            </a:r>
            <a:r>
              <a:rPr lang="hr-HR" sz="3000" b="1" dirty="0" err="1"/>
              <a:t>Vuksan</a:t>
            </a:r>
            <a:r>
              <a:rPr lang="hr-HR" sz="3000" b="1" dirty="0"/>
              <a:t>.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29910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5" name="laser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591043" y="1628800"/>
            <a:ext cx="3131840" cy="2677656"/>
          </a:xfrm>
          <a:prstGeom prst="rect">
            <a:avLst/>
          </a:prstGeom>
          <a:ln>
            <a:solidFill>
              <a:srgbClr val="6600CC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002060"/>
                </a:solidFill>
              </a:rPr>
              <a:t>25.-28 travnja </a:t>
            </a:r>
            <a:r>
              <a:rPr lang="hr-HR" sz="2400" b="1" dirty="0" smtClean="0">
                <a:solidFill>
                  <a:srgbClr val="002060"/>
                </a:solidFill>
              </a:rPr>
              <a:t>2016. </a:t>
            </a:r>
            <a:r>
              <a:rPr lang="hr-HR" sz="2400" b="1" dirty="0">
                <a:solidFill>
                  <a:srgbClr val="002060"/>
                </a:solidFill>
              </a:rPr>
              <a:t>u OŠ Brodarica (Šibensko- kninska županija) </a:t>
            </a:r>
            <a:r>
              <a:rPr lang="hr-HR" sz="2400" b="1" dirty="0" smtClean="0">
                <a:solidFill>
                  <a:srgbClr val="002060"/>
                </a:solidFill>
              </a:rPr>
              <a:t>održani su državno </a:t>
            </a:r>
            <a:r>
              <a:rPr lang="hr-HR" sz="2400" b="1" dirty="0">
                <a:solidFill>
                  <a:srgbClr val="002060"/>
                </a:solidFill>
              </a:rPr>
              <a:t>natjecanje i smotra istraživačkih radova iz Fizike.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 rot="21334811">
            <a:off x="179512" y="4797152"/>
            <a:ext cx="885698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hr-HR" sz="2400" b="1" dirty="0"/>
              <a:t>Čestitamo učeniku na velikom uspjehu pošto je konkurirao u programu gimnazije, a učenik je programa farmaceutski tehničar.</a:t>
            </a:r>
            <a:endParaRPr lang="hr-HR" sz="2400" dirty="0"/>
          </a:p>
        </p:txBody>
      </p:sp>
      <p:pic>
        <p:nvPicPr>
          <p:cNvPr id="2050" name="Picture 2" descr="C:\Users\korisnik\Desktop\DRŽAVNO FIZIKA\_DSC0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5" y="404664"/>
            <a:ext cx="54738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1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5" name="laser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Državno natjecanje - Likovna umjetnost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23528" y="836712"/>
            <a:ext cx="3960440" cy="3108543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8.-29. travnja 2016. u Puli održano je državno Natjecanje - izložba učenika osnovnih i srednjih škola iz područja vizualnih umjetnosti i dizajna.</a:t>
            </a:r>
            <a:endParaRPr lang="hr-HR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ss-pregrada.skole.hr/upload/ss-pregrada/newsattach/746/P10157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8" b="9969"/>
          <a:stretch/>
        </p:blipFill>
        <p:spPr bwMode="auto">
          <a:xfrm>
            <a:off x="4139952" y="1136203"/>
            <a:ext cx="4664571" cy="35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4" name="laser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s-pregrada.skole.hr/upload/ss-pregrada/newsattach/746/P1015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6" y="548680"/>
            <a:ext cx="4162242" cy="55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735413" y="694782"/>
            <a:ext cx="3600400" cy="5262979"/>
          </a:xfrm>
          <a:prstGeom prst="rect">
            <a:avLst/>
          </a:prstGeom>
          <a:solidFill>
            <a:srgbClr val="FF993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2800" b="1" dirty="0"/>
              <a:t>Naš učenik </a:t>
            </a:r>
            <a:endParaRPr lang="hr-HR" sz="2800" b="1" dirty="0" smtClean="0"/>
          </a:p>
          <a:p>
            <a:r>
              <a:rPr lang="hr-HR" sz="2800" b="1" dirty="0" smtClean="0"/>
              <a:t>Goran </a:t>
            </a:r>
            <a:r>
              <a:rPr lang="hr-HR" sz="2800" b="1" dirty="0" err="1"/>
              <a:t>Gregorin</a:t>
            </a:r>
            <a:r>
              <a:rPr lang="hr-HR" sz="2800" b="1" dirty="0"/>
              <a:t> (4.a) sudjelovao je u 2 kategorije: s fotografijom "Zagorsko more" - osvojio 6. mjesto i u pisanju eseja o svojem radu osvojio 11. mjesto. </a:t>
            </a:r>
            <a:endParaRPr lang="hr-HR" sz="2800" b="1" dirty="0" smtClean="0"/>
          </a:p>
          <a:p>
            <a:r>
              <a:rPr lang="hr-HR" sz="2800" b="1" dirty="0" smtClean="0"/>
              <a:t>Mentorica </a:t>
            </a:r>
            <a:r>
              <a:rPr lang="hr-HR" sz="2800" b="1" dirty="0"/>
              <a:t>je prof. Tihana </a:t>
            </a:r>
            <a:r>
              <a:rPr lang="hr-HR" sz="2800" b="1" dirty="0" err="1"/>
              <a:t>Masnjak</a:t>
            </a:r>
            <a:r>
              <a:rPr lang="hr-HR" sz="2800" b="1" dirty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7212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4" name="las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3" y="4797152"/>
            <a:ext cx="8303071" cy="1375048"/>
          </a:xfrm>
          <a:blipFill>
            <a:blip r:embed="rId3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hr-HR" dirty="0" smtClean="0"/>
              <a:t>Nastavna godina 2015./2016.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41565" y="3212976"/>
            <a:ext cx="8329050" cy="1512168"/>
          </a:xfrm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hr-HR" sz="2000" b="1" dirty="0" smtClean="0">
                <a:solidFill>
                  <a:srgbClr val="0070C0"/>
                </a:solidFill>
              </a:rPr>
              <a:t>Ove nastavne godine na državno natjecanje / smotre pozvano je 8 učenika.</a:t>
            </a:r>
          </a:p>
          <a:p>
            <a:pPr algn="just"/>
            <a:endParaRPr lang="hr-HR" sz="2000" b="1" dirty="0" smtClean="0">
              <a:solidFill>
                <a:srgbClr val="0070C0"/>
              </a:solidFill>
            </a:endParaRPr>
          </a:p>
          <a:p>
            <a:pPr algn="just"/>
            <a:endParaRPr lang="hr-HR" sz="2000" b="1" dirty="0">
              <a:solidFill>
                <a:srgbClr val="0070C0"/>
              </a:solidFill>
            </a:endParaRPr>
          </a:p>
          <a:p>
            <a:pPr algn="r"/>
            <a:r>
              <a:rPr lang="hr-HR" sz="2000" b="1" dirty="0" smtClean="0">
                <a:solidFill>
                  <a:srgbClr val="0070C0"/>
                </a:solidFill>
              </a:rPr>
              <a:t>Ravnateljica Škole : </a:t>
            </a:r>
            <a:r>
              <a:rPr lang="hr-HR" sz="2000" b="1" dirty="0">
                <a:solidFill>
                  <a:srgbClr val="0070C0"/>
                </a:solidFill>
              </a:rPr>
              <a:t>d</a:t>
            </a:r>
            <a:r>
              <a:rPr lang="hr-HR" sz="2000" b="1" dirty="0" smtClean="0">
                <a:solidFill>
                  <a:srgbClr val="0070C0"/>
                </a:solidFill>
              </a:rPr>
              <a:t>r. sc. </a:t>
            </a:r>
            <a:r>
              <a:rPr lang="hr-HR" sz="2000" b="1" dirty="0" err="1" smtClean="0">
                <a:solidFill>
                  <a:srgbClr val="0070C0"/>
                </a:solidFill>
              </a:rPr>
              <a:t>Vilmica</a:t>
            </a:r>
            <a:r>
              <a:rPr lang="hr-HR" sz="2000" b="1" dirty="0" smtClean="0">
                <a:solidFill>
                  <a:srgbClr val="0070C0"/>
                </a:solidFill>
              </a:rPr>
              <a:t> </a:t>
            </a:r>
            <a:r>
              <a:rPr lang="hr-HR" sz="2000" b="1" dirty="0" err="1" smtClean="0">
                <a:solidFill>
                  <a:srgbClr val="0070C0"/>
                </a:solidFill>
              </a:rPr>
              <a:t>Kapac</a:t>
            </a:r>
            <a:endParaRPr lang="hr-HR" sz="20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http://www.pregrada.info/slike/novosti/_s/srednja_skola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0" b="17383"/>
          <a:stretch/>
        </p:blipFill>
        <p:spPr bwMode="auto">
          <a:xfrm>
            <a:off x="441565" y="620688"/>
            <a:ext cx="434645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49.tinypic.com/b5ku2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6830"/>
            <a:ext cx="3838575" cy="26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s-klostar-podravski.skole.hr/upload/os-klostar-podravski/images/newsimg/286/Image/fizika_201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511">
            <a:off x="7015868" y="980728"/>
            <a:ext cx="15340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4146" y="476672"/>
            <a:ext cx="8510532" cy="79387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hr-HR" sz="3600" dirty="0"/>
              <a:t>Naši učenici pozvani na državna natjecanja </a:t>
            </a:r>
          </a:p>
        </p:txBody>
      </p:sp>
      <p:sp>
        <p:nvSpPr>
          <p:cNvPr id="4" name="Pravokutnik 3"/>
          <p:cNvSpPr/>
          <p:nvPr/>
        </p:nvSpPr>
        <p:spPr>
          <a:xfrm rot="463577">
            <a:off x="744385" y="2175472"/>
            <a:ext cx="7597933" cy="36009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hr-HR" sz="2400" b="1" u="sng" dirty="0" smtClean="0"/>
              <a:t>FIZIKA </a:t>
            </a:r>
            <a:r>
              <a:rPr lang="hr-HR" sz="2400" b="1" dirty="0" smtClean="0"/>
              <a:t>- David </a:t>
            </a:r>
            <a:r>
              <a:rPr lang="hr-HR" sz="2400" b="1" dirty="0" err="1"/>
              <a:t>Vuzem</a:t>
            </a:r>
            <a:r>
              <a:rPr lang="hr-HR" sz="2400" b="1" dirty="0"/>
              <a:t>,</a:t>
            </a:r>
            <a:r>
              <a:rPr lang="hr-HR" sz="2400" dirty="0"/>
              <a:t> 3. b, mentorica: Ksenija </a:t>
            </a:r>
            <a:r>
              <a:rPr lang="hr-HR" sz="2400" dirty="0" err="1"/>
              <a:t>Vuksan</a:t>
            </a:r>
            <a:endParaRPr lang="hr-HR" sz="2400" dirty="0"/>
          </a:p>
          <a:p>
            <a:endParaRPr lang="hr-HR" sz="2400" b="1" u="sng" dirty="0" smtClean="0"/>
          </a:p>
          <a:p>
            <a:r>
              <a:rPr lang="hr-HR" sz="2400" b="1" u="sng" dirty="0" smtClean="0"/>
              <a:t>GEOGRAFIJA</a:t>
            </a:r>
          </a:p>
          <a:p>
            <a:r>
              <a:rPr lang="hr-HR" sz="2400" b="1" dirty="0" smtClean="0"/>
              <a:t> - Leonardo </a:t>
            </a:r>
            <a:r>
              <a:rPr lang="hr-HR" sz="2400" b="1" dirty="0" err="1"/>
              <a:t>Biruš</a:t>
            </a:r>
            <a:r>
              <a:rPr lang="hr-HR" sz="2400" dirty="0"/>
              <a:t>, 1. a, mentorica: Ksenija </a:t>
            </a:r>
            <a:r>
              <a:rPr lang="hr-HR" sz="2400" dirty="0" err="1"/>
              <a:t>Šaić</a:t>
            </a:r>
            <a:endParaRPr lang="hr-HR" sz="2400" dirty="0"/>
          </a:p>
          <a:p>
            <a:r>
              <a:rPr lang="hr-HR" sz="2400" b="1" dirty="0" smtClean="0"/>
              <a:t> - Marko </a:t>
            </a:r>
            <a:r>
              <a:rPr lang="hr-HR" sz="2400" b="1" dirty="0"/>
              <a:t>Ilić,</a:t>
            </a:r>
            <a:r>
              <a:rPr lang="hr-HR" sz="2400" dirty="0"/>
              <a:t> 4. a, mentorica: Ksenija </a:t>
            </a:r>
            <a:r>
              <a:rPr lang="hr-HR" sz="2400" dirty="0" err="1"/>
              <a:t>Šaić</a:t>
            </a:r>
            <a:endParaRPr lang="hr-HR" sz="2400" dirty="0"/>
          </a:p>
          <a:p>
            <a:endParaRPr lang="hr-HR" sz="2400" b="1" u="sng" dirty="0" smtClean="0"/>
          </a:p>
          <a:p>
            <a:pPr>
              <a:lnSpc>
                <a:spcPct val="150000"/>
              </a:lnSpc>
            </a:pPr>
            <a:r>
              <a:rPr lang="hr-HR" sz="2400" b="1" u="sng" dirty="0" smtClean="0"/>
              <a:t>BIOLOGIJA </a:t>
            </a:r>
            <a:r>
              <a:rPr lang="hr-HR" sz="2400" dirty="0"/>
              <a:t>- istraživački rad</a:t>
            </a:r>
          </a:p>
          <a:p>
            <a:r>
              <a:rPr lang="hr-HR" sz="2400" b="1" dirty="0"/>
              <a:t>Adrijana </a:t>
            </a:r>
            <a:r>
              <a:rPr lang="hr-HR" sz="2400" b="1" dirty="0" err="1"/>
              <a:t>Strabić</a:t>
            </a:r>
            <a:r>
              <a:rPr lang="hr-HR" sz="2400" dirty="0"/>
              <a:t>, 3. a, mentorica: </a:t>
            </a:r>
            <a:r>
              <a:rPr lang="hr-HR" sz="2400" dirty="0" err="1"/>
              <a:t>Neala</a:t>
            </a:r>
            <a:r>
              <a:rPr lang="hr-HR" sz="2400" dirty="0"/>
              <a:t> Čuljat </a:t>
            </a:r>
            <a:r>
              <a:rPr lang="hr-HR" sz="2400" dirty="0" err="1"/>
              <a:t>Tomašić</a:t>
            </a:r>
            <a:endParaRPr lang="hr-HR" sz="2400" dirty="0"/>
          </a:p>
          <a:p>
            <a:r>
              <a:rPr lang="hr-HR" sz="2400" b="1" dirty="0"/>
              <a:t>Natalija </a:t>
            </a:r>
            <a:r>
              <a:rPr lang="hr-HR" sz="2400" b="1" dirty="0" err="1"/>
              <a:t>Bosnar</a:t>
            </a:r>
            <a:r>
              <a:rPr lang="hr-HR" sz="2400" dirty="0"/>
              <a:t>, 3. a, mentorica: </a:t>
            </a:r>
            <a:r>
              <a:rPr lang="hr-HR" sz="2400" dirty="0" err="1"/>
              <a:t>Neala</a:t>
            </a:r>
            <a:r>
              <a:rPr lang="hr-HR" sz="2400" dirty="0"/>
              <a:t> Čuljat </a:t>
            </a:r>
            <a:r>
              <a:rPr lang="hr-HR" sz="2400" dirty="0" err="1" smtClean="0"/>
              <a:t>Tomašić</a:t>
            </a:r>
            <a:endParaRPr lang="hr-HR" sz="2400" dirty="0"/>
          </a:p>
        </p:txBody>
      </p:sp>
      <p:pic>
        <p:nvPicPr>
          <p:cNvPr id="2050" name="Picture 2" descr="http://osssk.edu.ba/sites/default/files/slike/ekologi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89" y="3284984"/>
            <a:ext cx="1857993" cy="20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u.unizg.hr/alu/cms/upload/images/header/slikarstvo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41153"/>
            <a:ext cx="6388041" cy="18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0768" y="64045"/>
            <a:ext cx="8561041" cy="11289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hr-HR" sz="3200" dirty="0"/>
              <a:t>Naši učenici </a:t>
            </a:r>
            <a:r>
              <a:rPr lang="hr-HR" sz="3200" dirty="0" smtClean="0"/>
              <a:t>na državnim natjecanjima/smotrama </a:t>
            </a:r>
            <a:endParaRPr lang="hr-HR" sz="3200" dirty="0"/>
          </a:p>
        </p:txBody>
      </p:sp>
      <p:sp>
        <p:nvSpPr>
          <p:cNvPr id="4" name="Pravokutnik 3"/>
          <p:cNvSpPr/>
          <p:nvPr/>
        </p:nvSpPr>
        <p:spPr>
          <a:xfrm rot="527375">
            <a:off x="392164" y="2458807"/>
            <a:ext cx="8280920" cy="3185487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u="sng" dirty="0"/>
              <a:t>SCHOLA MEDICA</a:t>
            </a:r>
            <a:endParaRPr lang="hr-HR" sz="2400" dirty="0"/>
          </a:p>
          <a:p>
            <a:r>
              <a:rPr lang="hr-HR" sz="2400" b="1" dirty="0"/>
              <a:t>Patricija </a:t>
            </a:r>
            <a:r>
              <a:rPr lang="hr-HR" sz="2400" b="1" dirty="0" err="1"/>
              <a:t>Krošlin</a:t>
            </a:r>
            <a:r>
              <a:rPr lang="hr-HR" sz="2400" dirty="0"/>
              <a:t>, 4. d, mentorica: Ivana </a:t>
            </a:r>
            <a:r>
              <a:rPr lang="hr-HR" sz="2400" dirty="0" err="1"/>
              <a:t>Jedvaj</a:t>
            </a:r>
            <a:endParaRPr lang="hr-HR" sz="2400" dirty="0"/>
          </a:p>
          <a:p>
            <a:r>
              <a:rPr lang="hr-HR" sz="2400" b="1" dirty="0"/>
              <a:t>Antonio Bogović</a:t>
            </a:r>
            <a:r>
              <a:rPr lang="hr-HR" sz="2400" dirty="0"/>
              <a:t>, 4. c, mentorica: Sonja </a:t>
            </a:r>
            <a:r>
              <a:rPr lang="hr-HR" sz="2400" dirty="0" err="1" smtClean="0"/>
              <a:t>Potrebić</a:t>
            </a:r>
            <a:endParaRPr lang="hr-HR" sz="2400" dirty="0" smtClean="0"/>
          </a:p>
          <a:p>
            <a:endParaRPr lang="hr-HR" sz="2400" dirty="0"/>
          </a:p>
          <a:p>
            <a:pPr algn="ctr"/>
            <a:r>
              <a:rPr lang="hr-HR" sz="2400" b="1" u="sng" dirty="0"/>
              <a:t>Natjecanje-izložba učenika iz područja </a:t>
            </a:r>
            <a:endParaRPr lang="hr-HR" sz="2400" b="1" u="sng" dirty="0" smtClean="0"/>
          </a:p>
          <a:p>
            <a:pPr algn="ctr"/>
            <a:r>
              <a:rPr lang="hr-HR" sz="2400" b="1" u="sng" dirty="0" smtClean="0"/>
              <a:t>vizualnih </a:t>
            </a:r>
            <a:r>
              <a:rPr lang="hr-HR" sz="2400" b="1" u="sng" dirty="0"/>
              <a:t>umjetnosti i dizajna LIK 2016</a:t>
            </a:r>
            <a:r>
              <a:rPr lang="hr-HR" sz="2400" b="1" u="sng" dirty="0" smtClean="0"/>
              <a:t>.</a:t>
            </a:r>
          </a:p>
          <a:p>
            <a:pPr>
              <a:lnSpc>
                <a:spcPct val="150000"/>
              </a:lnSpc>
            </a:pPr>
            <a:endParaRPr lang="hr-HR" sz="1400" dirty="0"/>
          </a:p>
          <a:p>
            <a:r>
              <a:rPr lang="hr-HR" sz="2400" b="1" dirty="0"/>
              <a:t>Goran </a:t>
            </a:r>
            <a:r>
              <a:rPr lang="hr-HR" sz="2400" b="1" dirty="0" err="1"/>
              <a:t>Gregorin</a:t>
            </a:r>
            <a:r>
              <a:rPr lang="hr-HR" sz="2400" dirty="0"/>
              <a:t>, 4. a, mentorica: Tihana </a:t>
            </a:r>
            <a:r>
              <a:rPr lang="hr-HR" sz="2400" dirty="0" err="1"/>
              <a:t>Masnjak</a:t>
            </a:r>
            <a:endParaRPr lang="hr-HR" sz="2400" dirty="0"/>
          </a:p>
        </p:txBody>
      </p:sp>
      <p:pic>
        <p:nvPicPr>
          <p:cNvPr id="1028" name="Picture 4" descr="http://www.versseput.nl/media/UserFiles/Image/Schola%20Medica_nieuw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2"/>
          <a:stretch/>
        </p:blipFill>
        <p:spPr bwMode="auto">
          <a:xfrm>
            <a:off x="4822116" y="1268760"/>
            <a:ext cx="4064526" cy="17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136904" cy="12401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Državno natjecanje </a:t>
            </a:r>
            <a:r>
              <a:rPr lang="hr-HR" dirty="0"/>
              <a:t>iz Biologije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76672"/>
            <a:ext cx="8424936" cy="3024336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 algn="just">
              <a:buNone/>
            </a:pPr>
            <a:r>
              <a:rPr lang="hr-HR" sz="2800" dirty="0" smtClean="0"/>
              <a:t>21</a:t>
            </a:r>
            <a:r>
              <a:rPr lang="hr-HR" sz="2800" dirty="0"/>
              <a:t>. -</a:t>
            </a:r>
            <a:r>
              <a:rPr lang="hr-HR" sz="2800" dirty="0" smtClean="0"/>
              <a:t> </a:t>
            </a:r>
            <a:r>
              <a:rPr lang="hr-HR" sz="2800" dirty="0"/>
              <a:t>24. travnja 2016. u </a:t>
            </a:r>
            <a:r>
              <a:rPr lang="hr-HR" sz="2800" dirty="0" err="1"/>
              <a:t>Kalinovcu</a:t>
            </a:r>
            <a:r>
              <a:rPr lang="hr-HR" sz="2800" dirty="0"/>
              <a:t> je održano državno Natjecanje iz biologije 2016. na kojem su u kategoriji istraživačkih radova sudjelovale učenice </a:t>
            </a:r>
            <a:r>
              <a:rPr lang="hr-HR" sz="2800" b="1" dirty="0"/>
              <a:t>3. a razreda </a:t>
            </a:r>
            <a:endParaRPr lang="hr-HR" sz="2800" b="1" dirty="0" smtClean="0"/>
          </a:p>
          <a:p>
            <a:pPr marL="0" indent="0" algn="just">
              <a:buNone/>
            </a:pPr>
            <a:r>
              <a:rPr lang="hr-HR" sz="4000" b="1" dirty="0" smtClean="0">
                <a:solidFill>
                  <a:srgbClr val="6600CC"/>
                </a:solidFill>
              </a:rPr>
              <a:t>Adriana </a:t>
            </a:r>
            <a:r>
              <a:rPr lang="hr-HR" sz="4000" b="1" dirty="0" err="1">
                <a:solidFill>
                  <a:srgbClr val="6600CC"/>
                </a:solidFill>
              </a:rPr>
              <a:t>Strabić</a:t>
            </a:r>
            <a:r>
              <a:rPr lang="hr-HR" sz="4000" dirty="0">
                <a:solidFill>
                  <a:srgbClr val="6600CC"/>
                </a:solidFill>
              </a:rPr>
              <a:t> </a:t>
            </a:r>
            <a:r>
              <a:rPr lang="hr-HR" sz="2800" dirty="0"/>
              <a:t>i </a:t>
            </a:r>
            <a:r>
              <a:rPr lang="hr-HR" sz="4000" b="1" dirty="0">
                <a:solidFill>
                  <a:srgbClr val="D60093"/>
                </a:solidFill>
              </a:rPr>
              <a:t>Natalija </a:t>
            </a:r>
            <a:r>
              <a:rPr lang="hr-HR" sz="4000" b="1" dirty="0" err="1">
                <a:solidFill>
                  <a:srgbClr val="D60093"/>
                </a:solidFill>
              </a:rPr>
              <a:t>Bosnar</a:t>
            </a:r>
            <a:r>
              <a:rPr lang="hr-HR" sz="2800" b="1" dirty="0">
                <a:solidFill>
                  <a:srgbClr val="D60093"/>
                </a:solidFill>
              </a:rPr>
              <a:t> </a:t>
            </a:r>
            <a:endParaRPr lang="hr-HR" sz="2800" b="1" dirty="0" smtClean="0">
              <a:solidFill>
                <a:srgbClr val="D60093"/>
              </a:solidFill>
            </a:endParaRPr>
          </a:p>
          <a:p>
            <a:pPr marL="0" indent="0" algn="just">
              <a:buNone/>
            </a:pPr>
            <a:r>
              <a:rPr lang="hr-HR" sz="2800" dirty="0" smtClean="0"/>
              <a:t>s mentoricom </a:t>
            </a:r>
            <a:r>
              <a:rPr lang="hr-HR" sz="2800" b="1" dirty="0" smtClean="0"/>
              <a:t>prof. </a:t>
            </a:r>
            <a:r>
              <a:rPr lang="hr-HR" sz="2800" b="1" dirty="0" err="1" smtClean="0"/>
              <a:t>Nealom</a:t>
            </a:r>
            <a:r>
              <a:rPr lang="hr-HR" sz="2800" b="1" dirty="0" smtClean="0"/>
              <a:t> </a:t>
            </a:r>
            <a:r>
              <a:rPr lang="hr-HR" sz="2800" b="1" dirty="0"/>
              <a:t>Čuljat </a:t>
            </a:r>
            <a:r>
              <a:rPr lang="hr-HR" sz="2800" b="1" dirty="0" err="1"/>
              <a:t>Tomašić</a:t>
            </a:r>
            <a:r>
              <a:rPr lang="hr-HR" sz="2800" dirty="0"/>
              <a:t>.</a:t>
            </a:r>
            <a:endParaRPr lang="hr-HR" b="1" dirty="0"/>
          </a:p>
        </p:txBody>
      </p:sp>
      <p:pic>
        <p:nvPicPr>
          <p:cNvPr id="1026" name="Picture 2" descr="http://www.24sata.hr/media/img/6a/34/a11c8965294d0b39e01d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6"/>
          <a:stretch/>
        </p:blipFill>
        <p:spPr bwMode="auto">
          <a:xfrm>
            <a:off x="2123727" y="3356992"/>
            <a:ext cx="5063899" cy="21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827584" y="79751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2771799" y="4005064"/>
            <a:ext cx="5946179" cy="2176264"/>
          </a:xfrm>
        </p:spPr>
        <p:txBody>
          <a:bodyPr>
            <a:normAutofit fontScale="90000"/>
          </a:bodyPr>
          <a:lstStyle/>
          <a:p>
            <a:pPr algn="r"/>
            <a:r>
              <a:rPr lang="hr-HR" dirty="0"/>
              <a:t>Uspješni na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državnom </a:t>
            </a:r>
            <a:r>
              <a:rPr lang="hr-HR" dirty="0"/>
              <a:t>natjecanju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SCHOLA </a:t>
            </a:r>
            <a:r>
              <a:rPr lang="hr-HR" dirty="0"/>
              <a:t>MEDICA 2016.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481286" y="582066"/>
            <a:ext cx="8051154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hr-HR" dirty="0"/>
              <a:t>14. i 15. travnja 2016. godine u Medicinskoj školi Rijeka održano je </a:t>
            </a:r>
            <a:r>
              <a:rPr lang="hr-HR" b="1" dirty="0"/>
              <a:t>Državno natjecanje </a:t>
            </a:r>
            <a:r>
              <a:rPr lang="hr-HR" b="1" dirty="0" err="1"/>
              <a:t>Schola</a:t>
            </a:r>
            <a:r>
              <a:rPr lang="hr-HR" b="1" dirty="0"/>
              <a:t> medica 2016</a:t>
            </a:r>
            <a:r>
              <a:rPr lang="hr-HR" b="1" dirty="0" smtClean="0"/>
              <a:t>.,</a:t>
            </a:r>
            <a:r>
              <a:rPr lang="hr-HR" dirty="0" smtClean="0"/>
              <a:t> </a:t>
            </a:r>
            <a:r>
              <a:rPr lang="hr-HR" dirty="0"/>
              <a:t>s ciljem jačanja svijesti o važnosti kontinuiranog usvajanja znanja u programima: Medicinska sestra opće njege/medicinski tehničar opće njege i Fizioterapeutski tehničar.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359024" y="1829276"/>
            <a:ext cx="8784976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Patricija Krošlin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2800" dirty="0"/>
              <a:t>(</a:t>
            </a:r>
            <a:r>
              <a:rPr lang="vi-VN" sz="2800" dirty="0" smtClean="0"/>
              <a:t>4.d)</a:t>
            </a:r>
            <a:endParaRPr lang="hr-HR" sz="2800" dirty="0" smtClean="0"/>
          </a:p>
          <a:p>
            <a:r>
              <a:rPr lang="vi-VN" sz="2800" dirty="0" smtClean="0"/>
              <a:t> </a:t>
            </a:r>
            <a:r>
              <a:rPr lang="vi-VN" sz="2400" dirty="0"/>
              <a:t>u pratnji mentorice Ivane </a:t>
            </a:r>
            <a:r>
              <a:rPr lang="vi-VN" sz="2400" dirty="0" smtClean="0"/>
              <a:t>Jedvaj </a:t>
            </a:r>
            <a:r>
              <a:rPr lang="vi-VN" sz="2400" dirty="0"/>
              <a:t>osvojila izvrsno</a:t>
            </a:r>
            <a:r>
              <a:rPr lang="vi-VN" sz="2400" b="1" dirty="0"/>
              <a:t> 4. </a:t>
            </a:r>
            <a:r>
              <a:rPr lang="vi-VN" sz="2400" b="1" dirty="0" smtClean="0"/>
              <a:t>mjesto</a:t>
            </a:r>
            <a:endParaRPr lang="vi-VN" sz="2400" dirty="0"/>
          </a:p>
          <a:p>
            <a:r>
              <a:rPr lang="vi-VN" sz="2800" b="1" dirty="0">
                <a:solidFill>
                  <a:srgbClr val="0070C0"/>
                </a:solidFill>
              </a:rPr>
              <a:t>Antonio Bogović </a:t>
            </a:r>
            <a:r>
              <a:rPr lang="vi-VN" sz="2800" dirty="0"/>
              <a:t>(4.c) </a:t>
            </a:r>
            <a:endParaRPr lang="hr-HR" sz="2800" dirty="0" smtClean="0"/>
          </a:p>
          <a:p>
            <a:r>
              <a:rPr lang="vi-VN" sz="2400" dirty="0"/>
              <a:t>u pratnji mentorice Sonje Potrebić također osvojio izvrsno </a:t>
            </a:r>
            <a:r>
              <a:rPr lang="vi-VN" sz="2400" b="1" dirty="0"/>
              <a:t>4. mjesto</a:t>
            </a:r>
          </a:p>
        </p:txBody>
      </p:sp>
      <p:pic>
        <p:nvPicPr>
          <p:cNvPr id="3074" name="Picture 2" descr="http://ss-pregrada.skole.hr/upload/ss-pregrada/newsattach/728/20160415_1029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8212" r="26302" b="19811"/>
          <a:stretch/>
        </p:blipFill>
        <p:spPr bwMode="auto">
          <a:xfrm>
            <a:off x="611560" y="3583602"/>
            <a:ext cx="1957388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s-pregrada.skole.hr/upload/ss-pregrada/newsattach/728/20160415_102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052937" cy="54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s-pregrada.skole.hr/upload/ss-pregrada/newsattach/728/20160415_1028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0504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5" name="las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22608" y="260648"/>
            <a:ext cx="7954768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4000" dirty="0" smtClean="0"/>
              <a:t>23. </a:t>
            </a:r>
            <a:r>
              <a:rPr lang="hr-HR" sz="4000" dirty="0"/>
              <a:t>državno Natjecanje iz geografije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39527" y="1196752"/>
            <a:ext cx="8352928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 </a:t>
            </a:r>
            <a:r>
              <a:rPr lang="hr-HR" sz="2400" b="1" dirty="0"/>
              <a:t>20. -</a:t>
            </a:r>
            <a:r>
              <a:rPr lang="hr-HR" sz="2400" b="1" dirty="0" smtClean="0"/>
              <a:t> </a:t>
            </a:r>
            <a:r>
              <a:rPr lang="hr-HR" sz="2400" b="1" dirty="0"/>
              <a:t>22. travnja 2016. održano </a:t>
            </a:r>
            <a:r>
              <a:rPr lang="hr-HR" sz="2400" b="1" dirty="0" smtClean="0"/>
              <a:t>je </a:t>
            </a:r>
          </a:p>
          <a:p>
            <a:pPr algn="ctr"/>
            <a:r>
              <a:rPr lang="hr-HR" sz="2400" b="1" dirty="0" smtClean="0"/>
              <a:t>Državno </a:t>
            </a:r>
            <a:r>
              <a:rPr lang="hr-HR" sz="2400" b="1" dirty="0"/>
              <a:t>natjecanje iz geografije u OŠ Krapinske Toplice</a:t>
            </a:r>
            <a:r>
              <a:rPr lang="hr-HR" sz="2400" b="1" dirty="0" smtClean="0"/>
              <a:t>.</a:t>
            </a:r>
            <a:endParaRPr lang="vi-VN" sz="2400" b="1" dirty="0"/>
          </a:p>
        </p:txBody>
      </p:sp>
      <p:pic>
        <p:nvPicPr>
          <p:cNvPr id="3074" name="Picture 2" descr="C:\Users\korisnik\Pictures\Globu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718">
            <a:off x="5449590" y="4346562"/>
            <a:ext cx="3333750" cy="22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 rot="21315747">
            <a:off x="420601" y="2467406"/>
            <a:ext cx="4709361" cy="2308324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r>
              <a:rPr lang="hr-HR" sz="2400" dirty="0"/>
              <a:t>Našu je školu predstavljao </a:t>
            </a:r>
            <a:r>
              <a:rPr lang="hr-HR" sz="2400" b="1" dirty="0"/>
              <a:t>Marko Ilić</a:t>
            </a:r>
            <a:r>
              <a:rPr lang="hr-HR" sz="2400" dirty="0"/>
              <a:t> (4. a) pod vodstvom </a:t>
            </a:r>
            <a:r>
              <a:rPr lang="hr-HR" sz="2400" dirty="0" smtClean="0"/>
              <a:t>prof. </a:t>
            </a:r>
            <a:r>
              <a:rPr lang="hr-HR" sz="2400" dirty="0"/>
              <a:t>Ksenije </a:t>
            </a:r>
            <a:r>
              <a:rPr lang="hr-HR" sz="2400" dirty="0" err="1" smtClean="0"/>
              <a:t>Šaić</a:t>
            </a:r>
            <a:r>
              <a:rPr lang="hr-HR" sz="2400" dirty="0" smtClean="0"/>
              <a:t>. Marko je </a:t>
            </a:r>
            <a:r>
              <a:rPr lang="hr-HR" sz="2400" dirty="0"/>
              <a:t>4. put sudjelovao na državnom natjecanju iz </a:t>
            </a:r>
            <a:r>
              <a:rPr lang="hr-HR" sz="2400" dirty="0" smtClean="0"/>
              <a:t>geografije i u kategoriji </a:t>
            </a:r>
            <a:r>
              <a:rPr lang="hr-HR" sz="2400" dirty="0"/>
              <a:t>četvrtih razreda osvojio sjajno </a:t>
            </a:r>
            <a:r>
              <a:rPr lang="hr-HR" sz="2400" b="1" dirty="0"/>
              <a:t>2. mjesto.</a:t>
            </a:r>
            <a:endParaRPr lang="hr-HR" sz="2400" dirty="0"/>
          </a:p>
        </p:txBody>
      </p:sp>
      <p:sp>
        <p:nvSpPr>
          <p:cNvPr id="5" name="Pravokutnik 4"/>
          <p:cNvSpPr/>
          <p:nvPr/>
        </p:nvSpPr>
        <p:spPr>
          <a:xfrm>
            <a:off x="5526360" y="2852936"/>
            <a:ext cx="2718048" cy="923330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vi-VN" b="1" dirty="0"/>
              <a:t>Čestitamo </a:t>
            </a:r>
            <a:r>
              <a:rPr lang="hr-HR" b="1" dirty="0"/>
              <a:t>Marku Iliću i</a:t>
            </a:r>
            <a:r>
              <a:rPr lang="vi-VN" b="1" dirty="0" smtClean="0"/>
              <a:t> </a:t>
            </a:r>
            <a:r>
              <a:rPr lang="vi-VN" b="1" dirty="0"/>
              <a:t>nj</a:t>
            </a:r>
            <a:r>
              <a:rPr lang="hr-HR" b="1" dirty="0" err="1"/>
              <a:t>egovoj</a:t>
            </a:r>
            <a:r>
              <a:rPr lang="vi-VN" b="1" dirty="0"/>
              <a:t> </a:t>
            </a:r>
            <a:r>
              <a:rPr lang="vi-VN" b="1" dirty="0" smtClean="0"/>
              <a:t>mentorici</a:t>
            </a:r>
            <a:endParaRPr lang="hr-HR" b="1" dirty="0" smtClean="0"/>
          </a:p>
          <a:p>
            <a:pPr algn="ctr"/>
            <a:r>
              <a:rPr lang="vi-VN" b="1" dirty="0" smtClean="0"/>
              <a:t> </a:t>
            </a:r>
            <a:r>
              <a:rPr lang="hr-HR" b="1" dirty="0"/>
              <a:t>prof. </a:t>
            </a:r>
            <a:r>
              <a:rPr lang="vi-VN" b="1" dirty="0"/>
              <a:t>Kseniji Šaić!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854060" y="4966264"/>
            <a:ext cx="307798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Leonardo </a:t>
            </a:r>
            <a:r>
              <a:rPr lang="hr-HR" b="1" dirty="0" err="1" smtClean="0"/>
              <a:t>Biruš</a:t>
            </a:r>
            <a:r>
              <a:rPr lang="hr-HR" b="1" dirty="0" smtClean="0"/>
              <a:t> </a:t>
            </a:r>
            <a:r>
              <a:rPr lang="hr-HR" dirty="0" smtClean="0"/>
              <a:t>(1.a) je pozvan na Državno natjecanje, ali nije sudjelovao iz zdravstvenih razloga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30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s-pregrada.skole.hr/upload/ss-pregrada/newsattach/732/13090041_1147490761938126_638158355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2353" b="29164"/>
          <a:stretch/>
        </p:blipFill>
        <p:spPr bwMode="auto">
          <a:xfrm>
            <a:off x="395536" y="264817"/>
            <a:ext cx="6552728" cy="32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s-pregrada.skole.hr/upload/ss-pregrada/newsattach/732/13090361_1147490755271460_1618793505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22412" r="1797" b="20018"/>
          <a:stretch/>
        </p:blipFill>
        <p:spPr bwMode="auto">
          <a:xfrm>
            <a:off x="2051720" y="3429000"/>
            <a:ext cx="6624736" cy="30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8000">
        <p14:flash/>
        <p:sndAc>
          <p:stSnd>
            <p:snd r:embed="rId2" name="laser.wav"/>
          </p:stSnd>
        </p:sndAc>
      </p:transition>
    </mc:Choice>
    <mc:Fallback xmlns="">
      <p:transition spd="med" advClick="0" advTm="38000">
        <p:fade/>
        <p:sndAc>
          <p:stSnd>
            <p:snd r:embed="rId5" name="laser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1098</TotalTime>
  <Words>615</Words>
  <Application>Microsoft Office PowerPoint</Application>
  <PresentationFormat>Prikaz na zaslonu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NewsPrint</vt:lpstr>
      <vt:lpstr>državna natjecanja </vt:lpstr>
      <vt:lpstr>Nastavna godina 2015./2016.</vt:lpstr>
      <vt:lpstr>Naši učenici pozvani na državna natjecanja </vt:lpstr>
      <vt:lpstr>Naši učenici na državnim natjecanjima/smotrama </vt:lpstr>
      <vt:lpstr>Državno natjecanje iz Biologije</vt:lpstr>
      <vt:lpstr>Uspješni na  državnom natjecanju  SCHOLA MEDICA 2016.</vt:lpstr>
      <vt:lpstr>PowerPointova prezentacija</vt:lpstr>
      <vt:lpstr>PowerPointova prezentacija</vt:lpstr>
      <vt:lpstr>PowerPointova prezentacija</vt:lpstr>
      <vt:lpstr>Naši učenici osvojili  1. mjesto na državnom Ekološkom kvizu</vt:lpstr>
      <vt:lpstr>PowerPointova prezentacija</vt:lpstr>
      <vt:lpstr>Državno natjecanje i smotra iz Fizike</vt:lpstr>
      <vt:lpstr>PowerPointova prezentacija</vt:lpstr>
      <vt:lpstr>Državno natjecanje - Likovna umjetnost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Županijska natjecanja</dc:title>
  <dc:creator>korisnik</dc:creator>
  <cp:lastModifiedBy>korisnik</cp:lastModifiedBy>
  <cp:revision>76</cp:revision>
  <dcterms:created xsi:type="dcterms:W3CDTF">2015-03-10T12:22:13Z</dcterms:created>
  <dcterms:modified xsi:type="dcterms:W3CDTF">2016-05-04T10:04:00Z</dcterms:modified>
</cp:coreProperties>
</file>